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7"/>
  </p:notesMasterIdLst>
  <p:sldIdLst>
    <p:sldId id="276" r:id="rId3"/>
    <p:sldId id="316" r:id="rId4"/>
    <p:sldId id="314" r:id="rId5"/>
    <p:sldId id="308" r:id="rId6"/>
    <p:sldId id="279" r:id="rId7"/>
    <p:sldId id="278" r:id="rId8"/>
    <p:sldId id="318" r:id="rId9"/>
    <p:sldId id="280" r:id="rId10"/>
    <p:sldId id="315" r:id="rId11"/>
    <p:sldId id="303" r:id="rId12"/>
    <p:sldId id="313" r:id="rId13"/>
    <p:sldId id="263" r:id="rId14"/>
    <p:sldId id="312" r:id="rId15"/>
    <p:sldId id="31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9T00:13:16.42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235 150,'5'0,"36"0,14 0,4 0,-4 0,-6 0,-7 0,-6 0,-3 0,-5 0,0 0,0 0,3 0,2 0,1 0,-2 0,-10 0,-18 0,-26 0,-13 0,-9 0,-4 0,3 0,3 0,6 0,3 0,2 0,-8 0,-2 0,2 0,2 0,26 0,20 0,19 0,22 5,15 2,4 4,-1 0,-6-2,-17-2,-24-3,-23-2,-21 0,-12-1,-4-2,-1 1,2 0,-8-2,1 2,1 0,6 0,2 0,-1 0,-4 0,0 0,2 0,7-4,11-7,6-12,8-9,5-7,2 10,-4 14,-5 10,-1 15,0 10,12 3,25-4,42-3,17-7,15-3,-5-3,-6-2,-12-2,-16 1,-11-2,-12 1,-8 1,-2-1,-2-4,-2-1,0-5,-8 1,-14 0,-10 3,-10 2,-5 3,-6 0,-12 2,-8-4,-6-2,-3 0,14 1,26 1,42 3,25 0,25 0,3 1,-3 1,-21-1,-32 0,-32 5,-21 2,-8-1,-9-1,10 3,25 5,20 2,22-5,13-1,3-3,-2-4,-12-1,-12-5,-14-2,-12 9,-10 4,-2 5,-3 8,3 2,3-6,2-5,2-11,4-9,-3-7,1-7,3-5,1-1,4-1,-1 0,3 0,5 5,2 12,-1 13,5 16,-1 15,-2-2,-12-8,-14-5,-14-7,-6-4,-13-4,1-5,-4-4,-5 0,1 2,7-4,2 2,-5 0,2 2,4 2,7 3,0 0,7 5,10 8,3 5,6 6,0-1,-2-10,3-11,-3 7,-1-5,0-9,5-14,5-6,-3-5,6 7,10 14,3 13,4 10,1 7,4 2,2-4,4-5,2-3,8-15,2-6,-1-1,0 1,-2 4,0 2,-4 2,6 1,-9 1,-13 2,1-1,22 0,38 2,23-2,12 0,-6 0,-15 0,-20 0,-24 0,-25 6,-20 4,-15 7,-3-4,0-10,5-9,3-10,6 4,2 7,3 16,1 11,-5-5,-4-4,-3 0,-3 3,1-7,2-17,3-20,5-8,1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9T00:13:31.24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572 191,'6'0,"10"0,7 0,4 0,4 0,4 0,6 0,10 0,26 0,8 0,-1 0,0 0,-21 0,-23 0,-24 0,-36-11,-16-3,-12-1,-9 4,3 4,5 2,4 2,17 2,22 1,17 1,15-1,10 1,24 5,9 1,9 5,-1 2,-7-3,-9-3,-5-2,0 2,2 0,-6 0,-6 2,0 6,-7 0,-2-3,-13-2,-44-6,-31-7,-42-5,-42 0,-30-3,-2-2,13 3,20 2,26-5,29 3,45 6,42 4,45 2,35 1,41-1,37 0,8-2,-15 1,-23-2,-36 1,-42-1,-39-1,-33 1,-22 0,-16 0,6 0,21 0,27 0,25 0,16 0,10 0,0 0,-3 0,-6 0,-4 0,-27-6,-20-1,-22-1,0 3,24 0,26 3,20 1,7 1,0 0,-13 0,-21 0,-18-5,-14-8,-11-1,-9-9,1-2,1 5,1 5,-4 5,-2 5,0 2,3 3,2 0,13 7,13 6,15 8,12-1,1 4,2 0,4 3,2-2,10-8,9-4,2-5,6-11,0-2,-6-3,-5 2,-15 0,-25 9,-25 1,-24 2,-24 0,-16-2,-13 4,-7 0,11 0,18-2,36-2,38-1,42-2,23-1,25 0,10 0,2-1,-9 1,-31 0,-29 0,-23 0,-20 0,-15 0,-8 0,7 0,-5 0,-25-6,-35-13,-34-12,-54-9,-34-2,-16 1,-1 1,21 8,52 10,57 8,56 16,55 16,31 9,18 0,10-5,-2-1,-7 3,-9 1,-18-2,-22-7,-4-9,21-9,25-8,24-1,25-12,3 0,-36 3,-52 5,-49 4,-39 5,-14 4,-5 2,4 0,-3 12,5 9,1 16,2 10,7 1,15-9,10-3,14-15,19-16,18-13,13-7,13-11,10-7,0-2,1 2,3-1,4 4,6-1,2 4,-7 10,-11 18,-16 21,-11 11,-1 1,2-6,30-7,45-8,61 0,57 3,47 3,19 0,1-4,-25-3,-40-6,-64-2,-88-3,-96-1,-85-1,-77 0,-61 1,-31-1,-3 1,24 0,34 0,74 3,83 6,72-4,53 7,29 0,13-3,-3-3,-3-1,-12-3,-19-1,-22-1,-16-4,-11-5,-4-3,-12-7,0-6,-7-8,13 1,17 6,32 7,39 6,22 12,1 7,-9 1,-3 5,-10-1,-23 7,-40-4,-38-1,-47-5,-40-3,-13-2,-1-2,33-1,51 0,76-1,66 1,40-1,28 1,3 0,-23 0,-32 0,-26 0,-21 0,-15 0,1 0,9 0,8 0,2 0,-5 0,-9 0,-15-6,-15-13,-9-12,-10-9,-5 8,-8 23,-9 16,1 13,0-1,4-11,7-13,1-4,-10-1,-11 1,-16 2,-26 2,-24 3,-12 1,-6 1,3 0,17 0,17 0,8 1,-1-1,-8 0,-3-6,6-1,5 1,11 0,9 3,3 1,6 6,8 7,2 4,-2 3,2-1,-1-13,0-10,-8-2,-4-1,2 8,-1 9,-2 9,5 0,5 6,9 0,10-5,14-9,9-9,7-7,16 0,14 0,16 1,32 3,17 0,7 1,-8 2,-17 0,-23 0,-17 0,-11 0,-9 0,-5 2,2-2,-3 0,6 0,3 0,14 0,14 0,10 0,9 0,11 0,0 0,-9 0,-14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EC89981-C0C2-4266-A9E1-81EA6A40205F}" type="datetimeFigureOut">
              <a:rPr lang="en-US" smtClean="0"/>
              <a:t>8/30/2022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5EB5E49-F14A-4E68-A0BA-D3E1D18149D4}" type="slidenum">
              <a:rPr lang="en-US" smtClean="0"/>
              <a:t>‹#›</a:t>
            </a:fld>
            <a:endParaRPr lang="en-US"/>
          </a:p>
        </p:txBody>
      </p:sp>
    </p:spTree>
    <p:extLst>
      <p:ext uri="{BB962C8B-B14F-4D97-AF65-F5344CB8AC3E}">
        <p14:creationId xmlns:p14="http://schemas.microsoft.com/office/powerpoint/2010/main" val="278719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1201" y="4802899"/>
            <a:ext cx="1103148" cy="10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2438400" y="4343400"/>
            <a:ext cx="7416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1999" y="868681"/>
            <a:ext cx="5588000" cy="318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9418" y="4795218"/>
            <a:ext cx="1755783" cy="837533"/>
          </a:xfrm>
          <a:prstGeom prst="rect">
            <a:avLst/>
          </a:prstGeom>
        </p:spPr>
      </p:pic>
    </p:spTree>
    <p:extLst>
      <p:ext uri="{BB962C8B-B14F-4D97-AF65-F5344CB8AC3E}">
        <p14:creationId xmlns:p14="http://schemas.microsoft.com/office/powerpoint/2010/main" val="20139409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9AD81F7-8C25-4E2C-9432-D26502D683E6}"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7178-548F-43B4-8E68-C1238ED18400}"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413455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9AD81F7-8C25-4E2C-9432-D26502D683E6}"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07178-548F-43B4-8E68-C1238ED1840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81739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9AD81F7-8C25-4E2C-9432-D26502D683E6}" type="datetimeFigureOut">
              <a:rPr lang="en-US" smtClean="0"/>
              <a:pPr/>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07178-548F-43B4-8E68-C1238ED18400}" type="slidenum">
              <a:rPr lang="en-US" smtClean="0"/>
              <a:pPr/>
              <a:t>‹#›</a:t>
            </a:fld>
            <a:endParaRPr lang="en-US"/>
          </a:p>
        </p:txBody>
      </p:sp>
    </p:spTree>
    <p:extLst>
      <p:ext uri="{BB962C8B-B14F-4D97-AF65-F5344CB8AC3E}">
        <p14:creationId xmlns:p14="http://schemas.microsoft.com/office/powerpoint/2010/main" val="3527131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AD81F7-8C25-4E2C-9432-D26502D683E6}" type="datetimeFigureOut">
              <a:rPr lang="en-US" smtClean="0"/>
              <a:pPr/>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07178-548F-43B4-8E68-C1238ED1840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34197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81F7-8C25-4E2C-9432-D26502D683E6}" type="datetimeFigureOut">
              <a:rPr lang="en-US" smtClean="0"/>
              <a:pPr/>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07178-548F-43B4-8E68-C1238ED18400}" type="slidenum">
              <a:rPr lang="en-US" smtClean="0"/>
              <a:pPr/>
              <a:t>‹#›</a:t>
            </a:fld>
            <a:endParaRPr lang="en-US"/>
          </a:p>
        </p:txBody>
      </p:sp>
    </p:spTree>
    <p:extLst>
      <p:ext uri="{BB962C8B-B14F-4D97-AF65-F5344CB8AC3E}">
        <p14:creationId xmlns:p14="http://schemas.microsoft.com/office/powerpoint/2010/main" val="19249979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29AD81F7-8C25-4E2C-9432-D26502D683E6}"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07178-548F-43B4-8E68-C1238ED18400}" type="slidenum">
              <a:rPr lang="en-US" smtClean="0"/>
              <a:pPr/>
              <a:t>‹#›</a:t>
            </a:fld>
            <a:endParaRPr lang="en-US"/>
          </a:p>
        </p:txBody>
      </p:sp>
    </p:spTree>
    <p:extLst>
      <p:ext uri="{BB962C8B-B14F-4D97-AF65-F5344CB8AC3E}">
        <p14:creationId xmlns:p14="http://schemas.microsoft.com/office/powerpoint/2010/main" val="2321919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9AD81F7-8C25-4E2C-9432-D26502D683E6}" type="datetimeFigureOut">
              <a:rPr lang="en-US" smtClean="0"/>
              <a:pPr/>
              <a:t>8/30/2022</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007178-548F-43B4-8E68-C1238ED18400}"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462673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AD81F7-8C25-4E2C-9432-D26502D683E6}"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7178-548F-43B4-8E68-C1238ED18400}" type="slidenum">
              <a:rPr lang="en-US" smtClean="0"/>
              <a:pPr/>
              <a:t>‹#›</a:t>
            </a:fld>
            <a:endParaRPr lang="en-US"/>
          </a:p>
        </p:txBody>
      </p:sp>
    </p:spTree>
    <p:extLst>
      <p:ext uri="{BB962C8B-B14F-4D97-AF65-F5344CB8AC3E}">
        <p14:creationId xmlns:p14="http://schemas.microsoft.com/office/powerpoint/2010/main" val="25093512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AD81F7-8C25-4E2C-9432-D26502D683E6}"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7178-548F-43B4-8E68-C1238ED18400}" type="slidenum">
              <a:rPr lang="en-US" smtClean="0"/>
              <a:pPr/>
              <a:t>‹#›</a:t>
            </a:fld>
            <a:endParaRPr lang="en-US"/>
          </a:p>
        </p:txBody>
      </p:sp>
    </p:spTree>
    <p:extLst>
      <p:ext uri="{BB962C8B-B14F-4D97-AF65-F5344CB8AC3E}">
        <p14:creationId xmlns:p14="http://schemas.microsoft.com/office/powerpoint/2010/main" val="32270894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07616"/>
            <a:ext cx="10363200" cy="1470025"/>
          </a:xfrm>
        </p:spPr>
        <p:txBody>
          <a:bodyPr>
            <a:normAutofit/>
          </a:bodyPr>
          <a:lstStyle>
            <a:lvl1pPr>
              <a:defRPr sz="4800">
                <a:solidFill>
                  <a:schemeClr val="tx1">
                    <a:lumMod val="50000"/>
                    <a:lumOff val="50000"/>
                  </a:schemeClr>
                </a:solidFill>
              </a:defRPr>
            </a:lvl1pPr>
          </a:lstStyle>
          <a:p>
            <a:r>
              <a:rPr lang="en-US" dirty="0"/>
              <a:t>Click to edit Master title style</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94051" y="819916"/>
            <a:ext cx="2905496" cy="172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2540000" y="2697480"/>
            <a:ext cx="7518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47626" y="4873204"/>
            <a:ext cx="1103148" cy="10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userDrawn="1"/>
        </p:nvCxnSpPr>
        <p:spPr>
          <a:xfrm>
            <a:off x="2540000" y="3977640"/>
            <a:ext cx="7518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6801" y="4747794"/>
            <a:ext cx="1755783" cy="837533"/>
          </a:xfrm>
          <a:prstGeom prst="rect">
            <a:avLst/>
          </a:prstGeom>
        </p:spPr>
      </p:pic>
    </p:spTree>
    <p:extLst>
      <p:ext uri="{BB962C8B-B14F-4D97-AF65-F5344CB8AC3E}">
        <p14:creationId xmlns:p14="http://schemas.microsoft.com/office/powerpoint/2010/main" val="23636653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68362"/>
          </a:xfrm>
        </p:spPr>
        <p:txBody>
          <a:bodyPr/>
          <a:lstStyle>
            <a:lvl1pPr algn="l">
              <a:defRPr spc="-60" baseline="0"/>
            </a:lvl1pPr>
          </a:lstStyle>
          <a:p>
            <a:r>
              <a:rPr lang="en-US" dirty="0"/>
              <a:t>Click to edit Master title style</a:t>
            </a:r>
          </a:p>
        </p:txBody>
      </p:sp>
      <p:sp>
        <p:nvSpPr>
          <p:cNvPr id="3" name="Content Placeholder 2"/>
          <p:cNvSpPr>
            <a:spLocks noGrp="1"/>
          </p:cNvSpPr>
          <p:nvPr>
            <p:ph idx="1"/>
          </p:nvPr>
        </p:nvSpPr>
        <p:spPr>
          <a:xfrm>
            <a:off x="596595" y="1423921"/>
            <a:ext cx="10972800" cy="4525963"/>
          </a:xfrm>
        </p:spPr>
        <p:txBody>
          <a:bodyPr/>
          <a:lstStyle>
            <a:lvl1pPr>
              <a:lnSpc>
                <a:spcPct val="100000"/>
              </a:lnSpc>
              <a:spcBef>
                <a:spcPts val="0"/>
              </a:spcBef>
              <a:spcAft>
                <a:spcPts val="2160"/>
              </a:spcAft>
              <a:defRPr spc="-36" baseline="0"/>
            </a:lvl1pPr>
            <a:lvl2pPr>
              <a:lnSpc>
                <a:spcPct val="100000"/>
              </a:lnSpc>
              <a:defRPr spc="-36"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9458853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051242"/>
          </a:xfrm>
        </p:spPr>
        <p:txBody>
          <a:bodyPr>
            <a:normAutofit/>
          </a:bodyPr>
          <a:lstStyle>
            <a:lvl1pPr algn="l">
              <a:defRPr sz="4320" spc="-60" baseline="0">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508760"/>
            <a:ext cx="10972800" cy="4617403"/>
          </a:xfrm>
        </p:spPr>
        <p:txBody>
          <a:bodyPr/>
          <a:lstStyle>
            <a:lvl1pPr>
              <a:defRPr spc="-36" baseline="0">
                <a:latin typeface="Franklin Gothic Book" panose="020B0503020102020204" pitchFamily="34" charset="0"/>
              </a:defRPr>
            </a:lvl1pPr>
            <a:lvl2pPr>
              <a:defRPr spc="-36" baseline="0">
                <a:latin typeface="Franklin Gothic Book" panose="020B0503020102020204" pitchFamily="34" charset="0"/>
              </a:defRPr>
            </a:lvl2pPr>
            <a:lvl3pPr>
              <a:defRPr>
                <a:latin typeface="Franklin Gothic Book" panose="020B0503020102020204" pitchFamily="34" charset="0"/>
              </a:defRPr>
            </a:lvl3pPr>
            <a:lvl4pPr marL="1920240" indent="-274320">
              <a:buFont typeface="Arial" panose="020B0604020202020204" pitchFamily="34" charset="0"/>
              <a:buChar char="•"/>
              <a:defRPr>
                <a:latin typeface="Franklin Gothic Book" panose="020B0503020102020204" pitchFamily="34" charset="0"/>
              </a:defRPr>
            </a:lvl4pPr>
            <a:lvl5pPr marL="2468880" indent="-274320">
              <a:buFont typeface="Franklin Gothic Medium" panose="020B0603020102020204" pitchFamily="34" charset="0"/>
              <a:buChar cha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pic>
        <p:nvPicPr>
          <p:cNvPr id="8" name="Picture 3">
            <a:extLst>
              <a:ext uri="{FF2B5EF4-FFF2-40B4-BE49-F238E27FC236}">
                <a16:creationId xmlns:a16="http://schemas.microsoft.com/office/drawing/2014/main" id="{43727476-84D7-42DC-B273-94BF84A09B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0110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496F7DD2-C1FD-4270-BE37-50A7AAB27C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30400" y="6191281"/>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21070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5"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30672112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38688237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a:xfrm>
            <a:off x="3275584" y="6366034"/>
            <a:ext cx="2844800" cy="365125"/>
          </a:xfrm>
        </p:spPr>
        <p:txBody>
          <a:bodyPr/>
          <a:lstStyle/>
          <a:p>
            <a:endParaRPr lang="en-US" dirty="0"/>
          </a:p>
        </p:txBody>
      </p:sp>
      <p:sp>
        <p:nvSpPr>
          <p:cNvPr id="5" name="Slide Number Placeholder 4"/>
          <p:cNvSpPr>
            <a:spLocks noGrp="1"/>
          </p:cNvSpPr>
          <p:nvPr>
            <p:ph type="sldNum" sz="quarter" idx="12"/>
          </p:nvPr>
        </p:nvSpPr>
        <p:spPr>
          <a:xfrm>
            <a:off x="6908800" y="6338382"/>
            <a:ext cx="2844800" cy="365125"/>
          </a:xfrm>
        </p:spPr>
        <p:txBody>
          <a:bodyPr/>
          <a:lstStyle/>
          <a:p>
            <a:fld id="{E8320910-812A-4CC9-9F47-A2588DF48730}" type="slidenum">
              <a:rPr lang="en-US" smtClean="0"/>
              <a:pPr/>
              <a:t>‹#›</a:t>
            </a:fld>
            <a:endParaRPr lang="en-US" dirty="0"/>
          </a:p>
        </p:txBody>
      </p:sp>
      <p:pic>
        <p:nvPicPr>
          <p:cNvPr id="6" name="Picture 3">
            <a:extLst>
              <a:ext uri="{FF2B5EF4-FFF2-40B4-BE49-F238E27FC236}">
                <a16:creationId xmlns:a16="http://schemas.microsoft.com/office/drawing/2014/main" id="{A83F68A4-6B4E-4A50-A551-62F7B59679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7B6E7604-1574-420B-9ABE-9004F9311E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9440656-AB30-403C-A3C8-892A045CCB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2152" y="5973659"/>
            <a:ext cx="1364312" cy="650796"/>
          </a:xfrm>
          <a:prstGeom prst="rect">
            <a:avLst/>
          </a:prstGeom>
        </p:spPr>
      </p:pic>
    </p:spTree>
    <p:extLst>
      <p:ext uri="{BB962C8B-B14F-4D97-AF65-F5344CB8AC3E}">
        <p14:creationId xmlns:p14="http://schemas.microsoft.com/office/powerpoint/2010/main" val="13238600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AD81F7-8C25-4E2C-9432-D26502D683E6}" type="datetimeFigureOut">
              <a:rPr lang="en-US" smtClean="0"/>
              <a:pPr/>
              <a:t>8/30/2022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007178-548F-43B4-8E68-C1238ED18400}" type="slidenum">
              <a:rPr lang="en-US" smtClean="0"/>
              <a:pPr/>
              <a:t>‹#›</a:t>
            </a:fld>
            <a:endParaRPr lang="en-US"/>
          </a:p>
        </p:txBody>
      </p:sp>
    </p:spTree>
    <p:extLst>
      <p:ext uri="{BB962C8B-B14F-4D97-AF65-F5344CB8AC3E}">
        <p14:creationId xmlns:p14="http://schemas.microsoft.com/office/powerpoint/2010/main" val="36556212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AD81F7-8C25-4E2C-9432-D26502D683E6}"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7178-548F-43B4-8E68-C1238ED1840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2361233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E8320910-812A-4CC9-9F47-A2588DF48730}" type="slidenum">
              <a:rPr lang="en-US" smtClean="0"/>
              <a:pPr/>
              <a:t>‹#›</a:t>
            </a:fld>
            <a:endParaRPr lang="en-US" dirty="0"/>
          </a:p>
        </p:txBody>
      </p:sp>
    </p:spTree>
    <p:extLst>
      <p:ext uri="{BB962C8B-B14F-4D97-AF65-F5344CB8AC3E}">
        <p14:creationId xmlns:p14="http://schemas.microsoft.com/office/powerpoint/2010/main" val="61594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dt="0"/>
  <p:txStyles>
    <p:titleStyle>
      <a:lvl1pPr algn="l" defTabSz="1097280" rtl="0" eaLnBrk="1" latinLnBrk="0" hangingPunct="1">
        <a:spcBef>
          <a:spcPct val="0"/>
        </a:spcBef>
        <a:buNone/>
        <a:defRPr sz="5280" b="1" kern="1200">
          <a:solidFill>
            <a:schemeClr val="tx1"/>
          </a:solidFill>
          <a:latin typeface="Franklin Gothic Book" panose="020B0503020102020204" pitchFamily="34" charset="0"/>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Franklin Gothic Medium Cond" pitchFamily="34" charset="0"/>
          <a:ea typeface="+mn-ea"/>
          <a:cs typeface="+mn-cs"/>
        </a:defRPr>
      </a:lvl1pPr>
      <a:lvl2pPr marL="891540" indent="-342900" algn="l" defTabSz="1097280" rtl="0" eaLnBrk="1" latinLnBrk="0" hangingPunct="1">
        <a:spcBef>
          <a:spcPct val="20000"/>
        </a:spcBef>
        <a:buFont typeface="Wingdings" panose="05000000000000000000" pitchFamily="2" charset="2"/>
        <a:buChar char="Ø"/>
        <a:defRPr sz="3360" kern="1200">
          <a:solidFill>
            <a:schemeClr val="tx1"/>
          </a:solidFill>
          <a:latin typeface="Franklin Gothic Book" pitchFamily="34" charset="0"/>
          <a:ea typeface="+mn-ea"/>
          <a:cs typeface="+mn-cs"/>
        </a:defRPr>
      </a:lvl2pPr>
      <a:lvl3pPr marL="1371600" indent="-274320" algn="l" defTabSz="1097280" rtl="0" eaLnBrk="1" latinLnBrk="0" hangingPunct="1">
        <a:spcBef>
          <a:spcPct val="20000"/>
        </a:spcBef>
        <a:buFont typeface="Courier New" panose="02070309020205020404" pitchFamily="49" charset="0"/>
        <a:buChar char="o"/>
        <a:defRPr sz="2880" kern="1200">
          <a:solidFill>
            <a:schemeClr val="tx1"/>
          </a:solidFill>
          <a:latin typeface="Franklin Gothic Book" pitchFamily="34" charset="0"/>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29AD81F7-8C25-4E2C-9432-D26502D683E6}" type="datetimeFigureOut">
              <a:rPr lang="en-US" smtClean="0"/>
              <a:pPr/>
              <a:t>8/30/2022</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E007178-548F-43B4-8E68-C1238ED18400}" type="slidenum">
              <a:rPr lang="en-US" smtClean="0"/>
              <a:pPr/>
              <a:t>‹#›</a:t>
            </a:fld>
            <a:endParaRPr lang="en-US"/>
          </a:p>
        </p:txBody>
      </p:sp>
    </p:spTree>
    <p:extLst>
      <p:ext uri="{BB962C8B-B14F-4D97-AF65-F5344CB8AC3E}">
        <p14:creationId xmlns:p14="http://schemas.microsoft.com/office/powerpoint/2010/main" val="2835901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4.png"/><Relationship Id="rId7" Type="http://schemas.openxmlformats.org/officeDocument/2006/relationships/image" Target="../media/image450.png"/><Relationship Id="rId2" Type="http://schemas.openxmlformats.org/officeDocument/2006/relationships/image" Target="../media/image43.jpg"/><Relationship Id="rId1" Type="http://schemas.openxmlformats.org/officeDocument/2006/relationships/slideLayout" Target="../slideLayouts/slideLayout4.xml"/><Relationship Id="rId6" Type="http://schemas.openxmlformats.org/officeDocument/2006/relationships/customXml" Target="../ink/ink1.xml"/><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choosingwisely.org/getting-started/resource-library/additional-materials-for-patients/" TargetMode="External"/><Relationship Id="rId7" Type="http://schemas.openxmlformats.org/officeDocument/2006/relationships/hyperlink" Target="https://www.youtube.com/watch?v=uDw7dQ93wcI" TargetMode="External"/><Relationship Id="rId2" Type="http://schemas.openxmlformats.org/officeDocument/2006/relationships/hyperlink" Target="http://www.choosingwisely.org/patient-resources/" TargetMode="External"/><Relationship Id="rId1" Type="http://schemas.openxmlformats.org/officeDocument/2006/relationships/slideLayout" Target="../slideLayouts/slideLayout4.xml"/><Relationship Id="rId6" Type="http://schemas.openxmlformats.org/officeDocument/2006/relationships/hyperlink" Target="https://youtu.be/mY5JI-ivOEQ" TargetMode="External"/><Relationship Id="rId5" Type="http://schemas.openxmlformats.org/officeDocument/2006/relationships/hyperlink" Target="https://youtu.be/IzNaNSImYT4" TargetMode="External"/><Relationship Id="rId4" Type="http://schemas.openxmlformats.org/officeDocument/2006/relationships/hyperlink" Target="https://www.ribgh.org/choosing-wisely-ri" TargetMode="Externa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mailto:jbilotta.RIBGH@gmail.com"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png"/><Relationship Id="rId26" Type="http://schemas.openxmlformats.org/officeDocument/2006/relationships/image" Target="../media/image37.jpg"/><Relationship Id="rId3" Type="http://schemas.openxmlformats.org/officeDocument/2006/relationships/image" Target="../media/image16.jpeg"/><Relationship Id="rId21" Type="http://schemas.openxmlformats.org/officeDocument/2006/relationships/image" Target="../media/image33.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7.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2.png"/><Relationship Id="rId29"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jpeg"/><Relationship Id="rId24" Type="http://schemas.openxmlformats.org/officeDocument/2006/relationships/image" Target="../media/image36.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5.png"/><Relationship Id="rId28" Type="http://schemas.openxmlformats.org/officeDocument/2006/relationships/image" Target="../media/image39.jpeg"/><Relationship Id="rId10" Type="http://schemas.openxmlformats.org/officeDocument/2006/relationships/image" Target="../media/image23.jpg"/><Relationship Id="rId19" Type="http://schemas.openxmlformats.org/officeDocument/2006/relationships/hyperlink" Target="https://en.wikipedia.org/wiki/File:Ocean_State_Job_Lot_(logo).png" TargetMode="External"/><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jpeg"/><Relationship Id="rId27" Type="http://schemas.openxmlformats.org/officeDocument/2006/relationships/image" Target="../media/image38.jp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image" Target="../media/image41.jp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4885" y="671125"/>
            <a:ext cx="9717137" cy="5143556"/>
            <a:chOff x="886262" y="521980"/>
            <a:chExt cx="7531275" cy="4286296"/>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8111" y="2249462"/>
              <a:ext cx="2558814" cy="255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86262" y="1730830"/>
              <a:ext cx="7531275" cy="380719"/>
              <a:chOff x="886262" y="1730830"/>
              <a:chExt cx="7531275" cy="380719"/>
            </a:xfrm>
          </p:grpSpPr>
          <p:sp>
            <p:nvSpPr>
              <p:cNvPr id="3" name="Rectangle 2"/>
              <p:cNvSpPr/>
              <p:nvPr/>
            </p:nvSpPr>
            <p:spPr>
              <a:xfrm>
                <a:off x="886262" y="1742217"/>
                <a:ext cx="7389966" cy="369332"/>
              </a:xfrm>
              <a:prstGeom prst="rect">
                <a:avLst/>
              </a:prstGeom>
              <a:solidFill>
                <a:srgbClr val="232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a:endParaRPr>
              </a:p>
            </p:txBody>
          </p:sp>
          <p:sp>
            <p:nvSpPr>
              <p:cNvPr id="6" name="TextBox 5"/>
              <p:cNvSpPr txBox="1"/>
              <p:nvPr/>
            </p:nvSpPr>
            <p:spPr>
              <a:xfrm>
                <a:off x="1102337" y="1730830"/>
                <a:ext cx="7315200" cy="353944"/>
              </a:xfrm>
              <a:prstGeom prst="rect">
                <a:avLst/>
              </a:prstGeom>
              <a:noFill/>
            </p:spPr>
            <p:txBody>
              <a:bodyPr wrap="square" rtlCol="0">
                <a:spAutoFit/>
              </a:bodyPr>
              <a:lstStyle/>
              <a:p>
                <a:pPr algn="ctr" defTabSz="1097280"/>
                <a:r>
                  <a:rPr lang="en-US" sz="2160" b="1" spc="3600" dirty="0">
                    <a:solidFill>
                      <a:prstClr val="white"/>
                    </a:solidFill>
                    <a:latin typeface="Franklin Gothic Demi" pitchFamily="34" charset="0"/>
                  </a:rPr>
                  <a:t>PRESENTS</a:t>
                </a:r>
                <a:endParaRPr lang="en-US" sz="3840" b="1" spc="3600" dirty="0">
                  <a:solidFill>
                    <a:prstClr val="white"/>
                  </a:solidFill>
                  <a:latin typeface="Franklin Gothic Demi" pitchFamily="34" charset="0"/>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0479"/>
            <a:stretch/>
          </p:blipFill>
          <p:spPr>
            <a:xfrm>
              <a:off x="3284007" y="521980"/>
              <a:ext cx="2107022" cy="888057"/>
            </a:xfrm>
            <a:prstGeom prst="rect">
              <a:avLst/>
            </a:prstGeom>
          </p:spPr>
        </p:pic>
      </p:grpSp>
      <p:sp>
        <p:nvSpPr>
          <p:cNvPr id="10" name="TextBox 9">
            <a:extLst>
              <a:ext uri="{FF2B5EF4-FFF2-40B4-BE49-F238E27FC236}">
                <a16:creationId xmlns:a16="http://schemas.microsoft.com/office/drawing/2014/main" id="{05B4E853-E228-4556-B5FA-3C81491CA486}"/>
              </a:ext>
            </a:extLst>
          </p:cNvPr>
          <p:cNvSpPr txBox="1"/>
          <p:nvPr/>
        </p:nvSpPr>
        <p:spPr>
          <a:xfrm>
            <a:off x="3078480" y="6042041"/>
            <a:ext cx="4846320" cy="424732"/>
          </a:xfrm>
          <a:prstGeom prst="rect">
            <a:avLst/>
          </a:prstGeom>
          <a:noFill/>
        </p:spPr>
        <p:txBody>
          <a:bodyPr wrap="square" rtlCol="0">
            <a:spAutoFit/>
          </a:bodyPr>
          <a:lstStyle/>
          <a:p>
            <a:pPr defTabSz="1097280"/>
            <a:r>
              <a:rPr lang="en-US" sz="2160" dirty="0">
                <a:solidFill>
                  <a:prstClr val="black"/>
                </a:solidFill>
                <a:latin typeface="Calibri"/>
              </a:rPr>
              <a:t>An initiative generously supported by the</a:t>
            </a:r>
          </a:p>
        </p:txBody>
      </p:sp>
      <p:pic>
        <p:nvPicPr>
          <p:cNvPr id="11" name="Picture 2" descr="Image result for the ri foundation logo">
            <a:extLst>
              <a:ext uri="{FF2B5EF4-FFF2-40B4-BE49-F238E27FC236}">
                <a16:creationId xmlns:a16="http://schemas.microsoft.com/office/drawing/2014/main" id="{7E47D58C-F971-45CE-B5A0-DFD65CDC5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1" y="5732131"/>
            <a:ext cx="2014969" cy="11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075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CF40-1D63-461A-86A8-BC54AC4727EB}"/>
              </a:ext>
            </a:extLst>
          </p:cNvPr>
          <p:cNvSpPr>
            <a:spLocks noGrp="1"/>
          </p:cNvSpPr>
          <p:nvPr>
            <p:ph type="title"/>
          </p:nvPr>
        </p:nvSpPr>
        <p:spPr/>
        <p:txBody>
          <a:bodyPr>
            <a:normAutofit/>
          </a:bodyPr>
          <a:lstStyle/>
          <a:p>
            <a:r>
              <a:rPr lang="en-US" dirty="0"/>
              <a:t>Patient Materials &amp; Tools</a:t>
            </a:r>
          </a:p>
        </p:txBody>
      </p:sp>
      <p:pic>
        <p:nvPicPr>
          <p:cNvPr id="5" name="Content Placeholder 4">
            <a:extLst>
              <a:ext uri="{FF2B5EF4-FFF2-40B4-BE49-F238E27FC236}">
                <a16:creationId xmlns:a16="http://schemas.microsoft.com/office/drawing/2014/main" id="{6A9744EB-AAF1-4964-BF15-FF64C187879F}"/>
              </a:ext>
            </a:extLst>
          </p:cNvPr>
          <p:cNvPicPr>
            <a:picLocks noGrp="1" noChangeAspect="1"/>
          </p:cNvPicPr>
          <p:nvPr>
            <p:ph idx="1"/>
          </p:nvPr>
        </p:nvPicPr>
        <p:blipFill rotWithShape="1">
          <a:blip r:embed="rId2"/>
          <a:srcRect t="23504" b="6000"/>
          <a:stretch/>
        </p:blipFill>
        <p:spPr>
          <a:xfrm>
            <a:off x="9033554" y="-1"/>
            <a:ext cx="2548846" cy="319177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F9AC424C-E1CF-4F4C-B463-60F716CD2135}"/>
              </a:ext>
            </a:extLst>
          </p:cNvPr>
          <p:cNvSpPr>
            <a:spLocks noGrp="1"/>
          </p:cNvSpPr>
          <p:nvPr>
            <p:ph type="sldNum" sz="quarter" idx="12"/>
          </p:nvPr>
        </p:nvSpPr>
        <p:spPr/>
        <p: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8320910-812A-4CC9-9F47-A2588DF48730}" type="slidenum">
              <a:rPr kumimoji="0" lang="en-US" sz="192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1097280" rtl="0" eaLnBrk="1" fontAlgn="auto" latinLnBrk="0" hangingPunct="1">
                <a:lnSpc>
                  <a:spcPct val="100000"/>
                </a:lnSpc>
                <a:spcBef>
                  <a:spcPts val="0"/>
                </a:spcBef>
                <a:spcAft>
                  <a:spcPts val="0"/>
                </a:spcAft>
                <a:buClrTx/>
                <a:buSzTx/>
                <a:buFontTx/>
                <a:buNone/>
                <a:tabLst/>
                <a:defRPr/>
              </a:pPr>
              <a:t>10</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4">
            <a:extLst>
              <a:ext uri="{FF2B5EF4-FFF2-40B4-BE49-F238E27FC236}">
                <a16:creationId xmlns:a16="http://schemas.microsoft.com/office/drawing/2014/main" id="{4A69EC16-2E84-45F8-8FE4-B0E1DCDC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714" y="701796"/>
            <a:ext cx="2184298" cy="1248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79E088F3-0348-4415-A4EA-C1F9D18F9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73" y="2133766"/>
            <a:ext cx="2125740" cy="275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B92B537-E2B5-4A21-9B35-CDB6CD767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4012" y="3176200"/>
            <a:ext cx="1847930" cy="2394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0" name="Ink 9">
                <a:extLst>
                  <a:ext uri="{FF2B5EF4-FFF2-40B4-BE49-F238E27FC236}">
                    <a16:creationId xmlns:a16="http://schemas.microsoft.com/office/drawing/2014/main" id="{1D71BDF0-2C96-4AD5-B255-337533E4B7C5}"/>
                  </a:ext>
                </a:extLst>
              </p14:cNvPr>
              <p14:cNvContentPartPr/>
              <p14:nvPr/>
            </p14:nvContentPartPr>
            <p14:xfrm>
              <a:off x="10116385" y="3424294"/>
              <a:ext cx="383184" cy="84240"/>
            </p14:xfrm>
          </p:contentPart>
        </mc:Choice>
        <mc:Fallback xmlns="">
          <p:pic>
            <p:nvPicPr>
              <p:cNvPr id="10" name="Ink 9">
                <a:extLst>
                  <a:ext uri="{FF2B5EF4-FFF2-40B4-BE49-F238E27FC236}">
                    <a16:creationId xmlns:a16="http://schemas.microsoft.com/office/drawing/2014/main" id="{1D71BDF0-2C96-4AD5-B255-337533E4B7C5}"/>
                  </a:ext>
                </a:extLst>
              </p:cNvPr>
              <p:cNvPicPr/>
              <p:nvPr/>
            </p:nvPicPr>
            <p:blipFill>
              <a:blip r:embed="rId7"/>
              <a:stretch>
                <a:fillRect/>
              </a:stretch>
            </p:blipFill>
            <p:spPr>
              <a:xfrm>
                <a:off x="10053361" y="3046294"/>
                <a:ext cx="508871" cy="839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1" name="Ink 10">
                <a:extLst>
                  <a:ext uri="{FF2B5EF4-FFF2-40B4-BE49-F238E27FC236}">
                    <a16:creationId xmlns:a16="http://schemas.microsoft.com/office/drawing/2014/main" id="{A9F7659B-B983-4F93-865B-2D310C54414B}"/>
                  </a:ext>
                </a:extLst>
              </p14:cNvPr>
              <p14:cNvContentPartPr/>
              <p14:nvPr/>
            </p14:nvContentPartPr>
            <p14:xfrm>
              <a:off x="8030013" y="2782642"/>
              <a:ext cx="832475" cy="139049"/>
            </p14:xfrm>
          </p:contentPart>
        </mc:Choice>
        <mc:Fallback xmlns="">
          <p:pic>
            <p:nvPicPr>
              <p:cNvPr id="11" name="Ink 10">
                <a:extLst>
                  <a:ext uri="{FF2B5EF4-FFF2-40B4-BE49-F238E27FC236}">
                    <a16:creationId xmlns:a16="http://schemas.microsoft.com/office/drawing/2014/main" id="{A9F7659B-B983-4F93-865B-2D310C54414B}"/>
                  </a:ext>
                </a:extLst>
              </p:cNvPr>
              <p:cNvPicPr/>
              <p:nvPr/>
            </p:nvPicPr>
            <p:blipFill>
              <a:blip r:embed="rId9"/>
              <a:stretch>
                <a:fillRect/>
              </a:stretch>
            </p:blipFill>
            <p:spPr>
              <a:xfrm>
                <a:off x="7967001" y="2403417"/>
                <a:ext cx="958138" cy="897137"/>
              </a:xfrm>
              <a:prstGeom prst="rect">
                <a:avLst/>
              </a:prstGeom>
            </p:spPr>
          </p:pic>
        </mc:Fallback>
      </mc:AlternateContent>
      <p:sp>
        <p:nvSpPr>
          <p:cNvPr id="12" name="Rectangle 11">
            <a:extLst>
              <a:ext uri="{FF2B5EF4-FFF2-40B4-BE49-F238E27FC236}">
                <a16:creationId xmlns:a16="http://schemas.microsoft.com/office/drawing/2014/main" id="{B4F8A474-4E2C-4BD0-B387-0C833BC44E54}"/>
              </a:ext>
            </a:extLst>
          </p:cNvPr>
          <p:cNvSpPr/>
          <p:nvPr/>
        </p:nvSpPr>
        <p:spPr>
          <a:xfrm>
            <a:off x="543540" y="1359171"/>
            <a:ext cx="6059934" cy="4170372"/>
          </a:xfrm>
          <a:prstGeom prst="rect">
            <a:avLst/>
          </a:prstGeom>
        </p:spPr>
        <p:txBody>
          <a:bodyPr wrap="square">
            <a:spAutoFit/>
          </a:bodyPr>
          <a:lstStyle/>
          <a:p>
            <a:pPr marL="342900" marR="0" lvl="0" indent="-34290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Provided Free of Charge:</a:t>
            </a:r>
          </a:p>
          <a:p>
            <a:pPr marL="342900" marR="0" lvl="0" indent="-342900" algn="l" defTabSz="109728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Franklin Gothic Book" panose="020B0503020102020204" pitchFamily="34" charset="0"/>
              </a:rPr>
              <a:t>1</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10+ Patient-Friendly, Evidence-Based Materials accessible online</a:t>
            </a:r>
          </a:p>
          <a:p>
            <a:pPr marL="800100" lvl="1" indent="-342900" defTabSz="1097280">
              <a:spcAft>
                <a:spcPts val="600"/>
              </a:spcAft>
              <a:buFont typeface="Courier New" panose="02070309020205020404" pitchFamily="49" charset="0"/>
              <a:buChar char="o"/>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Available</a:t>
            </a:r>
            <a:r>
              <a:rPr kumimoji="0" lang="en-US" sz="2400" b="0" i="0" u="none" strike="noStrike" kern="1200" cap="none" spc="0" normalizeH="0" baseline="0" noProof="0" dirty="0">
                <a:ln>
                  <a:noFill/>
                </a:ln>
                <a:solidFill>
                  <a:srgbClr val="0070C0"/>
                </a:solidFill>
                <a:effectLst/>
                <a:uLnTx/>
                <a:uFillTx/>
                <a:latin typeface="Franklin Gothic Book" panose="020B05030201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in English and Spanish</a:t>
            </a:r>
          </a:p>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5 Questions Posters &amp; Wallet Cards</a:t>
            </a:r>
          </a:p>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Choosing Wisely Cell Phone App</a:t>
            </a:r>
          </a:p>
          <a:p>
            <a:pPr marL="800100" lvl="1" indent="-342900" defTabSz="1097280">
              <a:spcAft>
                <a:spcPts val="600"/>
              </a:spcAft>
              <a:buFont typeface="Courier New" panose="02070309020205020404" pitchFamily="49" charset="0"/>
              <a:buChar char="o"/>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Free and available on Google Play &amp; iTunes</a:t>
            </a:r>
          </a:p>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Patient Brochures</a:t>
            </a:r>
          </a:p>
          <a:p>
            <a:pPr marL="800100" lvl="1" indent="-342900" defTabSz="1097280">
              <a:buFont typeface="Courier New" panose="02070309020205020404" pitchFamily="49" charset="0"/>
              <a:buChar char="o"/>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Available in English and Spanish</a:t>
            </a:r>
          </a:p>
        </p:txBody>
      </p:sp>
    </p:spTree>
    <p:extLst>
      <p:ext uri="{BB962C8B-B14F-4D97-AF65-F5344CB8AC3E}">
        <p14:creationId xmlns:p14="http://schemas.microsoft.com/office/powerpoint/2010/main" val="18719057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CD83-2FD7-4E95-83D0-5C980C915EC5}"/>
              </a:ext>
            </a:extLst>
          </p:cNvPr>
          <p:cNvSpPr>
            <a:spLocks noGrp="1"/>
          </p:cNvSpPr>
          <p:nvPr>
            <p:ph type="title"/>
          </p:nvPr>
        </p:nvSpPr>
        <p:spPr/>
        <p:txBody>
          <a:bodyPr>
            <a:normAutofit/>
          </a:bodyPr>
          <a:lstStyle/>
          <a:p>
            <a:r>
              <a:rPr lang="en-US" sz="4000" dirty="0"/>
              <a:t> Frequently Prescribed Low Value Care</a:t>
            </a:r>
          </a:p>
        </p:txBody>
      </p:sp>
      <p:sp>
        <p:nvSpPr>
          <p:cNvPr id="3" name="Content Placeholder 2">
            <a:extLst>
              <a:ext uri="{FF2B5EF4-FFF2-40B4-BE49-F238E27FC236}">
                <a16:creationId xmlns:a16="http://schemas.microsoft.com/office/drawing/2014/main" id="{1EC2FA19-6FCF-4AF2-9910-B2574E75239E}"/>
              </a:ext>
            </a:extLst>
          </p:cNvPr>
          <p:cNvSpPr>
            <a:spLocks noGrp="1"/>
          </p:cNvSpPr>
          <p:nvPr>
            <p:ph idx="1"/>
          </p:nvPr>
        </p:nvSpPr>
        <p:spPr/>
        <p:txBody>
          <a:bodyPr>
            <a:normAutofit fontScale="92500" lnSpcReduction="10000"/>
          </a:bodyPr>
          <a:lstStyle/>
          <a:p>
            <a:r>
              <a:rPr lang="en-US" sz="3200" dirty="0">
                <a:latin typeface="Franklin Gothic Book" panose="020B0503020102020204" pitchFamily="34" charset="0"/>
              </a:rPr>
              <a:t>Antibiotics for Virus</a:t>
            </a:r>
          </a:p>
          <a:p>
            <a:r>
              <a:rPr lang="en-US" sz="3200" dirty="0">
                <a:latin typeface="Franklin Gothic Book" panose="020B0503020102020204" pitchFamily="34" charset="0"/>
              </a:rPr>
              <a:t>Opioid-Based Pain Medications for Chronic Pain</a:t>
            </a:r>
          </a:p>
          <a:p>
            <a:r>
              <a:rPr lang="en-US" sz="3200" dirty="0">
                <a:latin typeface="Franklin Gothic Book" panose="020B0503020102020204" pitchFamily="34" charset="0"/>
              </a:rPr>
              <a:t>Medical Imaging (CAT Scans, MRI’s, Ultrasounds) for Lower Back Pain</a:t>
            </a:r>
          </a:p>
          <a:p>
            <a:r>
              <a:rPr lang="en-US" sz="3200" dirty="0">
                <a:latin typeface="Franklin Gothic Book" panose="020B0503020102020204" pitchFamily="34" charset="0"/>
              </a:rPr>
              <a:t>Routine EKGs and Stress Tests</a:t>
            </a:r>
          </a:p>
          <a:p>
            <a:r>
              <a:rPr lang="en-US" sz="3200" dirty="0">
                <a:latin typeface="Franklin Gothic Book" panose="020B0503020102020204" pitchFamily="34" charset="0"/>
              </a:rPr>
              <a:t>Vitamin D Tests</a:t>
            </a:r>
          </a:p>
          <a:p>
            <a:r>
              <a:rPr lang="en-US" sz="3200" dirty="0">
                <a:latin typeface="Franklin Gothic Book" panose="020B0503020102020204" pitchFamily="34" charset="0"/>
              </a:rPr>
              <a:t>Preop Testing if Healthy or Minor Surgery</a:t>
            </a:r>
          </a:p>
        </p:txBody>
      </p:sp>
      <p:sp>
        <p:nvSpPr>
          <p:cNvPr id="4" name="Slide Number Placeholder 3">
            <a:extLst>
              <a:ext uri="{FF2B5EF4-FFF2-40B4-BE49-F238E27FC236}">
                <a16:creationId xmlns:a16="http://schemas.microsoft.com/office/drawing/2014/main" id="{C1B86611-C9AE-44F9-8D33-D69BC323673E}"/>
              </a:ext>
            </a:extLst>
          </p:cNvPr>
          <p:cNvSpPr>
            <a:spLocks noGrp="1"/>
          </p:cNvSpPr>
          <p:nvPr>
            <p:ph type="sldNum" sz="quarter" idx="12"/>
          </p:nvPr>
        </p:nvSpPr>
        <p:spPr/>
        <p:txBody>
          <a:bodyPr/>
          <a:lstStyle/>
          <a:p>
            <a:fld id="{E8320910-812A-4CC9-9F47-A2588DF48730}" type="slidenum">
              <a:rPr lang="en-US" smtClean="0"/>
              <a:pPr/>
              <a:t>11</a:t>
            </a:fld>
            <a:endParaRPr lang="en-US" dirty="0"/>
          </a:p>
        </p:txBody>
      </p:sp>
    </p:spTree>
    <p:extLst>
      <p:ext uri="{BB962C8B-B14F-4D97-AF65-F5344CB8AC3E}">
        <p14:creationId xmlns:p14="http://schemas.microsoft.com/office/powerpoint/2010/main" val="37820023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0F43-F1C0-4EDF-A188-3BAB2E255B77}"/>
              </a:ext>
            </a:extLst>
          </p:cNvPr>
          <p:cNvSpPr>
            <a:spLocks noGrp="1"/>
          </p:cNvSpPr>
          <p:nvPr>
            <p:ph type="title"/>
          </p:nvPr>
        </p:nvSpPr>
        <p:spPr>
          <a:xfrm>
            <a:off x="796996" y="244559"/>
            <a:ext cx="6766560" cy="560740"/>
          </a:xfrm>
        </p:spPr>
        <p:txBody>
          <a:bodyPr>
            <a:normAutofit fontScale="90000"/>
          </a:bodyPr>
          <a:lstStyle/>
          <a:p>
            <a:r>
              <a:rPr lang="en-US" sz="4400" dirty="0"/>
              <a:t>Results</a:t>
            </a:r>
          </a:p>
        </p:txBody>
      </p:sp>
      <p:sp>
        <p:nvSpPr>
          <p:cNvPr id="3" name="Content Placeholder 2">
            <a:extLst>
              <a:ext uri="{FF2B5EF4-FFF2-40B4-BE49-F238E27FC236}">
                <a16:creationId xmlns:a16="http://schemas.microsoft.com/office/drawing/2014/main" id="{F6DD0A34-4197-4BF4-A598-B3D906553215}"/>
              </a:ext>
            </a:extLst>
          </p:cNvPr>
          <p:cNvSpPr>
            <a:spLocks noGrp="1"/>
          </p:cNvSpPr>
          <p:nvPr>
            <p:ph idx="1"/>
          </p:nvPr>
        </p:nvSpPr>
        <p:spPr>
          <a:xfrm>
            <a:off x="688517" y="916118"/>
            <a:ext cx="7691827" cy="4085124"/>
          </a:xfrm>
        </p:spPr>
        <p:txBody>
          <a:bodyPr>
            <a:noAutofit/>
          </a:bodyPr>
          <a:lstStyle/>
          <a:p>
            <a:pPr>
              <a:spcBef>
                <a:spcPts val="600"/>
              </a:spcBef>
              <a:spcAft>
                <a:spcPts val="600"/>
              </a:spcAft>
            </a:pPr>
            <a:r>
              <a:rPr lang="en-US" sz="2000" b="1" dirty="0">
                <a:latin typeface="Franklin Gothic Book" panose="020B0503020102020204" pitchFamily="34" charset="0"/>
              </a:rPr>
              <a:t>Consumer Reports Survey to Test Impact of CW 5 Questions (4519 Respondents)</a:t>
            </a:r>
          </a:p>
          <a:p>
            <a:pPr lvl="1">
              <a:spcBef>
                <a:spcPts val="600"/>
              </a:spcBef>
              <a:spcAft>
                <a:spcPts val="600"/>
              </a:spcAft>
              <a:buFont typeface="Wingdings" panose="05000000000000000000" pitchFamily="2" charset="2"/>
              <a:buChar char="Ø"/>
            </a:pPr>
            <a:r>
              <a:rPr lang="en-US" sz="2000" dirty="0"/>
              <a:t>Tested Impact of CW 5 Questions </a:t>
            </a:r>
          </a:p>
          <a:p>
            <a:pPr lvl="1">
              <a:buFont typeface="Wingdings" panose="05000000000000000000" pitchFamily="2" charset="2"/>
              <a:buChar char="Ø"/>
            </a:pPr>
            <a:r>
              <a:rPr lang="en-US" sz="2000" dirty="0"/>
              <a:t>20% changed their opinion of what to do</a:t>
            </a:r>
          </a:p>
          <a:p>
            <a:pPr lvl="1">
              <a:buFont typeface="Wingdings" panose="05000000000000000000" pitchFamily="2" charset="2"/>
              <a:buChar char="Ø"/>
            </a:pPr>
            <a:r>
              <a:rPr lang="en-US" sz="2000" dirty="0"/>
              <a:t>22% changed their treatment plans</a:t>
            </a:r>
          </a:p>
          <a:p>
            <a:pPr lvl="1">
              <a:lnSpc>
                <a:spcPct val="120000"/>
              </a:lnSpc>
              <a:buFont typeface="Wingdings" panose="05000000000000000000" pitchFamily="2" charset="2"/>
              <a:buChar char="Ø"/>
            </a:pPr>
            <a:r>
              <a:rPr lang="en-US" sz="2000" dirty="0"/>
              <a:t>90% would encourage others to ask 5 questions</a:t>
            </a:r>
          </a:p>
          <a:p>
            <a:pPr>
              <a:spcBef>
                <a:spcPts val="600"/>
              </a:spcBef>
              <a:spcAft>
                <a:spcPts val="600"/>
              </a:spcAft>
            </a:pPr>
            <a:r>
              <a:rPr lang="en-US" sz="2000" b="1" dirty="0">
                <a:latin typeface="Franklin Gothic Book" panose="020B0503020102020204" pitchFamily="34" charset="0"/>
              </a:rPr>
              <a:t>Parkland Memorial Hospital, Dallas, TX</a:t>
            </a:r>
          </a:p>
          <a:p>
            <a:pPr lvl="1">
              <a:spcBef>
                <a:spcPts val="600"/>
              </a:spcBef>
              <a:spcAft>
                <a:spcPts val="600"/>
              </a:spcAft>
            </a:pPr>
            <a:r>
              <a:rPr lang="en-US" sz="2000" dirty="0"/>
              <a:t>Saved $750,000 Annually By Decreasing Unnecessary Diagnostic Testing</a:t>
            </a:r>
          </a:p>
          <a:p>
            <a:pPr>
              <a:spcBef>
                <a:spcPts val="600"/>
              </a:spcBef>
              <a:spcAft>
                <a:spcPts val="600"/>
              </a:spcAft>
            </a:pPr>
            <a:r>
              <a:rPr lang="en-US" sz="2000" b="1" dirty="0">
                <a:latin typeface="Franklin Gothic Book" panose="020B0503020102020204" pitchFamily="34" charset="0"/>
              </a:rPr>
              <a:t>South County Hospital Back Imaging Study (RIQI)</a:t>
            </a:r>
          </a:p>
          <a:p>
            <a:pPr lvl="1">
              <a:spcBef>
                <a:spcPts val="600"/>
              </a:spcBef>
              <a:spcAft>
                <a:spcPts val="600"/>
              </a:spcAft>
            </a:pPr>
            <a:r>
              <a:rPr lang="en-US" sz="2000" dirty="0"/>
              <a:t>Reduced Unnecessary Medical Imaging by 30%</a:t>
            </a:r>
          </a:p>
          <a:p>
            <a:r>
              <a:rPr lang="en-US" sz="2000" b="1" dirty="0">
                <a:latin typeface="Franklin Gothic Book" panose="020B0503020102020204" pitchFamily="34" charset="0"/>
              </a:rPr>
              <a:t>Other Success Data Located at </a:t>
            </a:r>
            <a:r>
              <a:rPr lang="en-US" sz="2000" b="1" u="sng" dirty="0">
                <a:solidFill>
                  <a:schemeClr val="tx2"/>
                </a:solidFill>
                <a:latin typeface="Franklin Gothic Book" panose="020B0503020102020204" pitchFamily="34" charset="0"/>
              </a:rPr>
              <a:t>www.choosingwisely.org </a:t>
            </a:r>
          </a:p>
        </p:txBody>
      </p:sp>
      <p:sp>
        <p:nvSpPr>
          <p:cNvPr id="4" name="Footer Placeholder 3">
            <a:extLst>
              <a:ext uri="{FF2B5EF4-FFF2-40B4-BE49-F238E27FC236}">
                <a16:creationId xmlns:a16="http://schemas.microsoft.com/office/drawing/2014/main" id="{35430495-90C8-45AB-B06C-6E8C74C951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D23FF6-8D2B-46A9-A6B9-DA698641E681}"/>
              </a:ext>
            </a:extLst>
          </p:cNvPr>
          <p:cNvSpPr>
            <a:spLocks noGrp="1"/>
          </p:cNvSpPr>
          <p:nvPr>
            <p:ph type="sldNum" sz="quarter" idx="12"/>
          </p:nvPr>
        </p:nvSpPr>
        <p:spPr/>
        <p:txBody>
          <a:bodyPr/>
          <a:lstStyle/>
          <a:p>
            <a:fld id="{8EE2912B-AEB1-41B6-89B1-B9774A177E4B}" type="slidenum">
              <a:rPr lang="en-US" smtClean="0"/>
              <a:t>12</a:t>
            </a:fld>
            <a:endParaRPr lang="en-US" dirty="0"/>
          </a:p>
        </p:txBody>
      </p:sp>
      <p:pic>
        <p:nvPicPr>
          <p:cNvPr id="6" name="Picture 2">
            <a:extLst>
              <a:ext uri="{FF2B5EF4-FFF2-40B4-BE49-F238E27FC236}">
                <a16:creationId xmlns:a16="http://schemas.microsoft.com/office/drawing/2014/main" id="{D653AEAF-6FF6-42DD-BA10-E4A8C607E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615" y="291921"/>
            <a:ext cx="3711795" cy="1672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0888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31CD-2C1E-471B-8295-9302A64481BD}"/>
              </a:ext>
            </a:extLst>
          </p:cNvPr>
          <p:cNvSpPr>
            <a:spLocks noGrp="1"/>
          </p:cNvSpPr>
          <p:nvPr>
            <p:ph type="title"/>
          </p:nvPr>
        </p:nvSpPr>
        <p:spPr/>
        <p:txBody>
          <a:bodyPr/>
          <a:lstStyle/>
          <a:p>
            <a:r>
              <a:rPr lang="en-US" dirty="0"/>
              <a:t>Location of Patient Tools</a:t>
            </a:r>
          </a:p>
        </p:txBody>
      </p:sp>
      <p:sp>
        <p:nvSpPr>
          <p:cNvPr id="3" name="Content Placeholder 2">
            <a:extLst>
              <a:ext uri="{FF2B5EF4-FFF2-40B4-BE49-F238E27FC236}">
                <a16:creationId xmlns:a16="http://schemas.microsoft.com/office/drawing/2014/main" id="{B2C3C59F-D232-4687-8BDB-C88B8D5EEAF1}"/>
              </a:ext>
            </a:extLst>
          </p:cNvPr>
          <p:cNvSpPr>
            <a:spLocks noGrp="1"/>
          </p:cNvSpPr>
          <p:nvPr>
            <p:ph idx="1"/>
          </p:nvPr>
        </p:nvSpPr>
        <p:spPr>
          <a:xfrm>
            <a:off x="609600" y="1227406"/>
            <a:ext cx="10972800" cy="4617403"/>
          </a:xfrm>
        </p:spPr>
        <p:txBody>
          <a:bodyPr>
            <a:normAutofit fontScale="92500" lnSpcReduction="10000"/>
          </a:bodyPr>
          <a:lstStyle/>
          <a:p>
            <a:r>
              <a:rPr lang="en-US" sz="2400" dirty="0"/>
              <a:t>Patient Resource Materials</a:t>
            </a:r>
          </a:p>
          <a:p>
            <a:pPr marL="0" indent="0">
              <a:buNone/>
            </a:pPr>
            <a:r>
              <a:rPr lang="en-US" sz="2400" dirty="0">
                <a:solidFill>
                  <a:prstClr val="black"/>
                </a:solidFill>
                <a:hlinkClick r:id="rId2"/>
              </a:rPr>
              <a:t>http://www.choosingwisely.org/patient-resources/</a:t>
            </a:r>
            <a:r>
              <a:rPr lang="en-US" sz="2400" dirty="0">
                <a:solidFill>
                  <a:prstClr val="black"/>
                </a:solidFill>
              </a:rPr>
              <a:t> or </a:t>
            </a:r>
            <a:r>
              <a:rPr lang="en-US" sz="2400" b="1" u="sng" dirty="0">
                <a:solidFill>
                  <a:schemeClr val="accent5">
                    <a:lumMod val="75000"/>
                  </a:schemeClr>
                </a:solidFill>
              </a:rPr>
              <a:t>https://www.facebook.com/choosingwiselyri</a:t>
            </a:r>
          </a:p>
          <a:p>
            <a:r>
              <a:rPr lang="en-US" sz="2400" dirty="0"/>
              <a:t>Posters and Wallet Cards</a:t>
            </a:r>
          </a:p>
          <a:p>
            <a:pPr marL="0" indent="0">
              <a:buNone/>
            </a:pPr>
            <a:r>
              <a:rPr lang="en-US" sz="2400" u="sng" dirty="0">
                <a:solidFill>
                  <a:prstClr val="black"/>
                </a:solidFill>
                <a:hlinkClick r:id="rId3"/>
              </a:rPr>
              <a:t>http://www.choosingwisely.org/getting-started/resource-library/additional-materials-for-patients/</a:t>
            </a:r>
            <a:endParaRPr lang="en-US" sz="2400" u="sng" dirty="0">
              <a:solidFill>
                <a:prstClr val="black"/>
              </a:solidFill>
            </a:endParaRPr>
          </a:p>
          <a:p>
            <a:r>
              <a:rPr lang="en-US" sz="2400" dirty="0">
                <a:solidFill>
                  <a:prstClr val="black"/>
                </a:solidFill>
              </a:rPr>
              <a:t>Patient Brochures</a:t>
            </a:r>
          </a:p>
          <a:p>
            <a:pPr marL="0" indent="0">
              <a:buNone/>
            </a:pPr>
            <a:r>
              <a:rPr lang="en-US" sz="2400" u="sng" dirty="0">
                <a:solidFill>
                  <a:prstClr val="black"/>
                </a:solidFill>
                <a:hlinkClick r:id="rId4"/>
              </a:rPr>
              <a:t>https://www.ribgh.org/choosing-wisely-ri</a:t>
            </a:r>
            <a:endParaRPr lang="en-US" sz="2400" u="sng" dirty="0">
              <a:solidFill>
                <a:prstClr val="black"/>
              </a:solidFill>
            </a:endParaRPr>
          </a:p>
          <a:p>
            <a:r>
              <a:rPr lang="en-US" sz="2400" dirty="0">
                <a:solidFill>
                  <a:prstClr val="black"/>
                </a:solidFill>
              </a:rPr>
              <a:t>Patient Videos </a:t>
            </a:r>
          </a:p>
          <a:p>
            <a:pPr marL="0" indent="0">
              <a:buNone/>
            </a:pPr>
            <a:r>
              <a:rPr lang="en-US" sz="2400" dirty="0">
                <a:solidFill>
                  <a:prstClr val="black"/>
                </a:solidFill>
              </a:rPr>
              <a:t>Dr. Bledsoe </a:t>
            </a:r>
            <a:r>
              <a:rPr lang="en-US" sz="2400" dirty="0">
                <a:solidFill>
                  <a:prstClr val="black"/>
                </a:solidFill>
                <a:hlinkClick r:id="rId5"/>
              </a:rPr>
              <a:t>https://youtu.be/IzNaNSImYT4</a:t>
            </a:r>
            <a:endParaRPr lang="en-US" sz="2400" dirty="0">
              <a:solidFill>
                <a:prstClr val="black"/>
              </a:solidFill>
            </a:endParaRPr>
          </a:p>
          <a:p>
            <a:pPr marL="0" indent="0">
              <a:buNone/>
            </a:pPr>
            <a:r>
              <a:rPr lang="en-US" sz="2400" dirty="0">
                <a:solidFill>
                  <a:prstClr val="black"/>
                </a:solidFill>
              </a:rPr>
              <a:t>Dr Brennan </a:t>
            </a:r>
            <a:r>
              <a:rPr lang="en-US" sz="2400" dirty="0">
                <a:solidFill>
                  <a:prstClr val="black"/>
                </a:solidFill>
                <a:hlinkClick r:id="rId6"/>
              </a:rPr>
              <a:t>https://youtu.be/mY5JI-ivOEQ</a:t>
            </a:r>
            <a:endParaRPr lang="en-US" sz="2400" dirty="0">
              <a:solidFill>
                <a:prstClr val="black"/>
              </a:solidFill>
            </a:endParaRPr>
          </a:p>
          <a:p>
            <a:pPr marL="0" indent="0">
              <a:buNone/>
            </a:pPr>
            <a:r>
              <a:rPr lang="en-US" sz="2400" dirty="0">
                <a:solidFill>
                  <a:prstClr val="black"/>
                </a:solidFill>
              </a:rPr>
              <a:t>Dr. Rodriguez </a:t>
            </a:r>
            <a:r>
              <a:rPr lang="en-US" sz="2400" dirty="0">
                <a:solidFill>
                  <a:prstClr val="black"/>
                </a:solidFill>
                <a:hlinkClick r:id="rId7"/>
              </a:rPr>
              <a:t>https://www.youtube.com/watch?v=uDw7dQ93wcI</a:t>
            </a:r>
            <a:endParaRPr lang="en-US" sz="2400" dirty="0">
              <a:solidFill>
                <a:prstClr val="black"/>
              </a:solidFill>
            </a:endParaRPr>
          </a:p>
        </p:txBody>
      </p:sp>
      <p:sp>
        <p:nvSpPr>
          <p:cNvPr id="4" name="Slide Number Placeholder 3">
            <a:extLst>
              <a:ext uri="{FF2B5EF4-FFF2-40B4-BE49-F238E27FC236}">
                <a16:creationId xmlns:a16="http://schemas.microsoft.com/office/drawing/2014/main" id="{D8F41CA5-DEED-4F94-986E-FE0C549A269C}"/>
              </a:ext>
            </a:extLst>
          </p:cNvPr>
          <p:cNvSpPr>
            <a:spLocks noGrp="1"/>
          </p:cNvSpPr>
          <p:nvPr>
            <p:ph type="sldNum" sz="quarter" idx="12"/>
          </p:nvPr>
        </p:nvSpPr>
        <p:spPr/>
        <p:txBody>
          <a:bodyPr/>
          <a:lstStyle/>
          <a:p>
            <a:fld id="{E8320910-812A-4CC9-9F47-A2588DF48730}" type="slidenum">
              <a:rPr lang="en-US" smtClean="0"/>
              <a:pPr/>
              <a:t>13</a:t>
            </a:fld>
            <a:endParaRPr lang="en-US" dirty="0"/>
          </a:p>
        </p:txBody>
      </p:sp>
      <p:sp>
        <p:nvSpPr>
          <p:cNvPr id="5" name="Rectangle 1">
            <a:extLst>
              <a:ext uri="{FF2B5EF4-FFF2-40B4-BE49-F238E27FC236}">
                <a16:creationId xmlns:a16="http://schemas.microsoft.com/office/drawing/2014/main" id="{4FC8DA18-E514-48A6-B3A7-AC590F520A8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a:extLst>
              <a:ext uri="{FF2B5EF4-FFF2-40B4-BE49-F238E27FC236}">
                <a16:creationId xmlns:a16="http://schemas.microsoft.com/office/drawing/2014/main" id="{DAD0282F-CE2F-4225-86C6-FBEA7CA58F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5420" y="237533"/>
            <a:ext cx="1458694" cy="1890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1D658EC1-577C-4D6E-9F52-24DB8A3A6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2971" y="274639"/>
            <a:ext cx="2184298" cy="1248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0889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27C007F-4B02-4DF9-BBE8-0EADB2B0F53C}"/>
              </a:ext>
            </a:extLst>
          </p:cNvPr>
          <p:cNvSpPr>
            <a:spLocks noGrp="1"/>
          </p:cNvSpPr>
          <p:nvPr>
            <p:ph idx="1"/>
          </p:nvPr>
        </p:nvSpPr>
        <p:spPr>
          <a:xfrm>
            <a:off x="2329962" y="291766"/>
            <a:ext cx="9018521" cy="1225146"/>
          </a:xfrm>
        </p:spPr>
        <p:txBody>
          <a:bodyPr>
            <a:normAutofit/>
          </a:bodyPr>
          <a:lstStyle/>
          <a:p>
            <a:pPr marL="0" indent="0">
              <a:buNone/>
            </a:pPr>
            <a:r>
              <a:rPr lang="en-US" sz="7200" dirty="0"/>
              <a:t>Choosing Wisely Contact </a:t>
            </a:r>
          </a:p>
        </p:txBody>
      </p:sp>
      <p:sp>
        <p:nvSpPr>
          <p:cNvPr id="4" name="Slide Number Placeholder 3">
            <a:extLst>
              <a:ext uri="{FF2B5EF4-FFF2-40B4-BE49-F238E27FC236}">
                <a16:creationId xmlns:a16="http://schemas.microsoft.com/office/drawing/2014/main" id="{895656C8-966C-4B99-BE60-73C886E48A99}"/>
              </a:ext>
            </a:extLst>
          </p:cNvPr>
          <p:cNvSpPr>
            <a:spLocks noGrp="1"/>
          </p:cNvSpPr>
          <p:nvPr>
            <p:ph type="sldNum" sz="quarter" idx="12"/>
          </p:nvPr>
        </p:nvSpPr>
        <p:spPr/>
        <p:txBody>
          <a:bodyPr/>
          <a:lstStyle/>
          <a:p>
            <a:fld id="{E8320910-812A-4CC9-9F47-A2588DF48730}" type="slidenum">
              <a:rPr lang="en-US" smtClean="0"/>
              <a:pPr/>
              <a:t>14</a:t>
            </a:fld>
            <a:endParaRPr lang="en-US" dirty="0"/>
          </a:p>
        </p:txBody>
      </p:sp>
      <p:pic>
        <p:nvPicPr>
          <p:cNvPr id="8" name="Picture 2">
            <a:extLst>
              <a:ext uri="{FF2B5EF4-FFF2-40B4-BE49-F238E27FC236}">
                <a16:creationId xmlns:a16="http://schemas.microsoft.com/office/drawing/2014/main" id="{CF9916BB-5BB5-4FEB-A4E3-D9D14861CC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642" y="88828"/>
            <a:ext cx="2086320" cy="194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723643E-1D19-482D-9C55-C76925F45CE0}"/>
              </a:ext>
            </a:extLst>
          </p:cNvPr>
          <p:cNvSpPr txBox="1"/>
          <p:nvPr/>
        </p:nvSpPr>
        <p:spPr>
          <a:xfrm>
            <a:off x="648586" y="2367171"/>
            <a:ext cx="10894828" cy="2123658"/>
          </a:xfrm>
          <a:prstGeom prst="rect">
            <a:avLst/>
          </a:prstGeom>
          <a:noFill/>
        </p:spPr>
        <p:txBody>
          <a:bodyPr wrap="square" rtlCol="0">
            <a:spAutoFit/>
          </a:bodyPr>
          <a:lstStyle/>
          <a:p>
            <a:pPr algn="ctr"/>
            <a:r>
              <a:rPr lang="en-US" sz="4400" dirty="0"/>
              <a:t>Joanne Bilotta </a:t>
            </a:r>
          </a:p>
          <a:p>
            <a:r>
              <a:rPr lang="en-US" sz="4400" dirty="0"/>
              <a:t>Campaign Manager &amp; RIBGH Board Member </a:t>
            </a:r>
            <a:r>
              <a:rPr lang="en-US" sz="4400" dirty="0">
                <a:hlinkClick r:id="rId3"/>
              </a:rPr>
              <a:t>jbilotta.RIBGH@gmail.com</a:t>
            </a:r>
            <a:r>
              <a:rPr lang="en-US" sz="4400" dirty="0"/>
              <a:t> or (508) 404-6560</a:t>
            </a:r>
          </a:p>
        </p:txBody>
      </p:sp>
    </p:spTree>
    <p:extLst>
      <p:ext uri="{BB962C8B-B14F-4D97-AF65-F5344CB8AC3E}">
        <p14:creationId xmlns:p14="http://schemas.microsoft.com/office/powerpoint/2010/main" val="24159112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07A5-066F-44C3-9CA9-398FADE1D0AF}"/>
              </a:ext>
            </a:extLst>
          </p:cNvPr>
          <p:cNvSpPr>
            <a:spLocks noGrp="1"/>
          </p:cNvSpPr>
          <p:nvPr>
            <p:ph type="title"/>
          </p:nvPr>
        </p:nvSpPr>
        <p:spPr/>
        <p:txBody>
          <a:bodyPr>
            <a:normAutofit/>
          </a:bodyPr>
          <a:lstStyle/>
          <a:p>
            <a:r>
              <a:rPr lang="en-US" sz="4800" dirty="0"/>
              <a:t>Low Value Care</a:t>
            </a:r>
          </a:p>
        </p:txBody>
      </p:sp>
      <p:sp>
        <p:nvSpPr>
          <p:cNvPr id="3" name="Slide Number Placeholder 2">
            <a:extLst>
              <a:ext uri="{FF2B5EF4-FFF2-40B4-BE49-F238E27FC236}">
                <a16:creationId xmlns:a16="http://schemas.microsoft.com/office/drawing/2014/main" id="{8255D9ED-3739-4890-A188-4F23AE769361}"/>
              </a:ext>
            </a:extLst>
          </p:cNvPr>
          <p:cNvSpPr>
            <a:spLocks noGrp="1"/>
          </p:cNvSpPr>
          <p:nvPr>
            <p:ph type="sldNum" sz="quarter" idx="12"/>
          </p:nvPr>
        </p:nvSpPr>
        <p:spPr/>
        <p:txBody>
          <a:bodyPr/>
          <a:lstStyle/>
          <a:p>
            <a:fld id="{E8320910-812A-4CC9-9F47-A2588DF48730}" type="slidenum">
              <a:rPr lang="en-US" smtClean="0"/>
              <a:pPr/>
              <a:t>2</a:t>
            </a:fld>
            <a:endParaRPr lang="en-US" dirty="0"/>
          </a:p>
        </p:txBody>
      </p:sp>
      <p:sp>
        <p:nvSpPr>
          <p:cNvPr id="4" name="Rectangle 3">
            <a:extLst>
              <a:ext uri="{FF2B5EF4-FFF2-40B4-BE49-F238E27FC236}">
                <a16:creationId xmlns:a16="http://schemas.microsoft.com/office/drawing/2014/main" id="{307D876C-ABED-4E11-AC30-1784571647E4}"/>
              </a:ext>
            </a:extLst>
          </p:cNvPr>
          <p:cNvSpPr/>
          <p:nvPr/>
        </p:nvSpPr>
        <p:spPr>
          <a:xfrm>
            <a:off x="609600" y="1573823"/>
            <a:ext cx="9730155" cy="2554545"/>
          </a:xfrm>
          <a:prstGeom prst="rect">
            <a:avLst/>
          </a:prstGeom>
        </p:spPr>
        <p:txBody>
          <a:bodyPr wrap="square">
            <a:spAutoFit/>
          </a:bodyPr>
          <a:lstStyle/>
          <a:p>
            <a:r>
              <a:rPr lang="en-US" sz="3200" dirty="0">
                <a:latin typeface="Franklin Gothic Book" panose="020B0503020102020204" pitchFamily="34" charset="0"/>
              </a:rPr>
              <a:t>Medical care, including tests, prescription medications, and procedures, that should not be performed or prescribed given their potential for harm or the existence of comparably effective and often less expensive alternatives.</a:t>
            </a:r>
          </a:p>
        </p:txBody>
      </p:sp>
    </p:spTree>
    <p:extLst>
      <p:ext uri="{BB962C8B-B14F-4D97-AF65-F5344CB8AC3E}">
        <p14:creationId xmlns:p14="http://schemas.microsoft.com/office/powerpoint/2010/main" val="15680807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5A7A13-B2B1-4227-BA23-B7413E4A0AC6}"/>
              </a:ext>
            </a:extLst>
          </p:cNvPr>
          <p:cNvPicPr>
            <a:picLocks noChangeAspect="1"/>
          </p:cNvPicPr>
          <p:nvPr/>
        </p:nvPicPr>
        <p:blipFill>
          <a:blip r:embed="rId2"/>
          <a:stretch>
            <a:fillRect/>
          </a:stretch>
        </p:blipFill>
        <p:spPr>
          <a:xfrm>
            <a:off x="9990133" y="264477"/>
            <a:ext cx="1162582" cy="1496393"/>
          </a:xfrm>
          <a:prstGeom prst="rect">
            <a:avLst/>
          </a:prstGeom>
        </p:spPr>
      </p:pic>
      <p:sp>
        <p:nvSpPr>
          <p:cNvPr id="2" name="Title 1">
            <a:extLst>
              <a:ext uri="{FF2B5EF4-FFF2-40B4-BE49-F238E27FC236}">
                <a16:creationId xmlns:a16="http://schemas.microsoft.com/office/drawing/2014/main" id="{4FEE3183-7862-48E7-B99F-521B4F5ECFF0}"/>
              </a:ext>
            </a:extLst>
          </p:cNvPr>
          <p:cNvSpPr>
            <a:spLocks noGrp="1"/>
          </p:cNvSpPr>
          <p:nvPr>
            <p:ph type="title"/>
          </p:nvPr>
        </p:nvSpPr>
        <p:spPr/>
        <p:txBody>
          <a:bodyPr>
            <a:normAutofit/>
          </a:bodyPr>
          <a:lstStyle/>
          <a:p>
            <a:r>
              <a:rPr lang="en-US" sz="4800" dirty="0"/>
              <a:t>Facts</a:t>
            </a:r>
          </a:p>
        </p:txBody>
      </p:sp>
      <p:sp>
        <p:nvSpPr>
          <p:cNvPr id="3" name="Content Placeholder 2">
            <a:extLst>
              <a:ext uri="{FF2B5EF4-FFF2-40B4-BE49-F238E27FC236}">
                <a16:creationId xmlns:a16="http://schemas.microsoft.com/office/drawing/2014/main" id="{1EB00319-190D-4B10-B9BB-EAE872CB03D8}"/>
              </a:ext>
            </a:extLst>
          </p:cNvPr>
          <p:cNvSpPr>
            <a:spLocks noGrp="1"/>
          </p:cNvSpPr>
          <p:nvPr>
            <p:ph idx="1"/>
          </p:nvPr>
        </p:nvSpPr>
        <p:spPr/>
        <p:txBody>
          <a:bodyPr>
            <a:normAutofit/>
          </a:bodyPr>
          <a:lstStyle/>
          <a:p>
            <a:pPr>
              <a:lnSpc>
                <a:spcPct val="120000"/>
              </a:lnSpc>
            </a:pPr>
            <a:r>
              <a:rPr lang="en-US" sz="2800" b="1" dirty="0">
                <a:latin typeface="Franklin Gothic Book" panose="020B0503020102020204" pitchFamily="34" charset="0"/>
              </a:rPr>
              <a:t>According to a study conducted by the </a:t>
            </a:r>
            <a:r>
              <a:rPr lang="en-US" sz="2800" b="1" dirty="0">
                <a:solidFill>
                  <a:prstClr val="black"/>
                </a:solidFill>
              </a:rPr>
              <a:t>National Academy of Medicine (NAM):</a:t>
            </a:r>
          </a:p>
          <a:p>
            <a:pPr lvl="1">
              <a:lnSpc>
                <a:spcPct val="120000"/>
              </a:lnSpc>
              <a:buClr>
                <a:schemeClr val="tx1"/>
              </a:buClr>
            </a:pPr>
            <a:r>
              <a:rPr lang="en-US" sz="2800" b="1" dirty="0">
                <a:solidFill>
                  <a:srgbClr val="C00000"/>
                </a:solidFill>
                <a:latin typeface="Franklin Gothic Book" panose="020B0503020102020204" pitchFamily="34" charset="0"/>
              </a:rPr>
              <a:t>$210 billion of the $750 billion of excess spending in the USA </a:t>
            </a:r>
            <a:r>
              <a:rPr lang="en-US" sz="2800" b="1" dirty="0">
                <a:solidFill>
                  <a:prstClr val="black"/>
                </a:solidFill>
                <a:latin typeface="Franklin Gothic Book" panose="020B0503020102020204" pitchFamily="34" charset="0"/>
              </a:rPr>
              <a:t>is spent on unnecessary or needlessly expensive care</a:t>
            </a:r>
          </a:p>
          <a:p>
            <a:pPr lvl="1">
              <a:lnSpc>
                <a:spcPct val="120000"/>
              </a:lnSpc>
              <a:buClr>
                <a:schemeClr val="tx1"/>
              </a:buClr>
            </a:pPr>
            <a:r>
              <a:rPr lang="en-US" sz="2800" b="1" dirty="0">
                <a:solidFill>
                  <a:srgbClr val="C00000"/>
                </a:solidFill>
              </a:rPr>
              <a:t>30,000 deaths </a:t>
            </a:r>
            <a:r>
              <a:rPr lang="en-US" sz="2800" b="1" dirty="0">
                <a:solidFill>
                  <a:prstClr val="black"/>
                </a:solidFill>
              </a:rPr>
              <a:t>per year can be attributed to this low value care</a:t>
            </a:r>
          </a:p>
          <a:p>
            <a:pPr lvl="1">
              <a:lnSpc>
                <a:spcPct val="120000"/>
              </a:lnSpc>
              <a:buClr>
                <a:schemeClr val="tx1"/>
              </a:buClr>
            </a:pPr>
            <a:r>
              <a:rPr lang="en-US" sz="2800" b="1" dirty="0">
                <a:solidFill>
                  <a:prstClr val="black"/>
                </a:solidFill>
              </a:rPr>
              <a:t>Low value care is causing patients harm and contributing to higher health care premiums</a:t>
            </a:r>
            <a:endParaRPr lang="en-US" dirty="0"/>
          </a:p>
        </p:txBody>
      </p:sp>
      <p:sp>
        <p:nvSpPr>
          <p:cNvPr id="5" name="Slide Number Placeholder 4">
            <a:extLst>
              <a:ext uri="{FF2B5EF4-FFF2-40B4-BE49-F238E27FC236}">
                <a16:creationId xmlns:a16="http://schemas.microsoft.com/office/drawing/2014/main" id="{29698DEB-1AFB-455F-80F5-5E6F1109907A}"/>
              </a:ext>
            </a:extLst>
          </p:cNvPr>
          <p:cNvSpPr>
            <a:spLocks noGrp="1"/>
          </p:cNvSpPr>
          <p:nvPr>
            <p:ph type="sldNum" sz="quarter" idx="12"/>
          </p:nvPr>
        </p:nvSpPr>
        <p:spPr/>
        <p: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8EE2912B-AEB1-41B6-89B1-B9774A177E4B}" type="slidenum">
              <a:rPr kumimoji="0" lang="en-US" sz="192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1097280" rtl="0" eaLnBrk="1" fontAlgn="auto" latinLnBrk="0" hangingPunct="1">
                <a:lnSpc>
                  <a:spcPct val="100000"/>
                </a:lnSpc>
                <a:spcBef>
                  <a:spcPts val="0"/>
                </a:spcBef>
                <a:spcAft>
                  <a:spcPts val="0"/>
                </a:spcAft>
                <a:buClrTx/>
                <a:buSzTx/>
                <a:buFontTx/>
                <a:buNone/>
                <a:tabLst/>
                <a:defRPr/>
              </a:pPr>
              <a:t>3</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68834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F810-8AE5-4D09-B9CD-F1D9978B2F3F}"/>
              </a:ext>
            </a:extLst>
          </p:cNvPr>
          <p:cNvSpPr>
            <a:spLocks noGrp="1"/>
          </p:cNvSpPr>
          <p:nvPr>
            <p:ph type="title"/>
          </p:nvPr>
        </p:nvSpPr>
        <p:spPr/>
        <p:txBody>
          <a:bodyPr/>
          <a:lstStyle/>
          <a:p>
            <a:r>
              <a:rPr lang="en-US" dirty="0"/>
              <a:t>History of Choosing Wisely</a:t>
            </a:r>
          </a:p>
        </p:txBody>
      </p:sp>
      <p:sp>
        <p:nvSpPr>
          <p:cNvPr id="3" name="Content Placeholder 2">
            <a:extLst>
              <a:ext uri="{FF2B5EF4-FFF2-40B4-BE49-F238E27FC236}">
                <a16:creationId xmlns:a16="http://schemas.microsoft.com/office/drawing/2014/main" id="{2588691E-884E-4C5C-9820-C2392E895EDA}"/>
              </a:ext>
            </a:extLst>
          </p:cNvPr>
          <p:cNvSpPr>
            <a:spLocks noGrp="1"/>
          </p:cNvSpPr>
          <p:nvPr>
            <p:ph idx="1"/>
          </p:nvPr>
        </p:nvSpPr>
        <p:spPr/>
        <p:txBody>
          <a:bodyPr/>
          <a:lstStyle/>
          <a:p>
            <a:pPr>
              <a:lnSpc>
                <a:spcPct val="120000"/>
              </a:lnSpc>
            </a:pPr>
            <a:r>
              <a:rPr lang="en-US" sz="2400" b="1" dirty="0">
                <a:solidFill>
                  <a:prstClr val="black"/>
                </a:solidFill>
              </a:rPr>
              <a:t>Survey conducted by the American Board of Internal Medicine Foundation (ABIMF) found:</a:t>
            </a:r>
          </a:p>
          <a:p>
            <a:pPr lvl="1">
              <a:lnSpc>
                <a:spcPct val="120000"/>
              </a:lnSpc>
            </a:pPr>
            <a:r>
              <a:rPr lang="en-US" sz="2400" dirty="0">
                <a:solidFill>
                  <a:prstClr val="black"/>
                </a:solidFill>
              </a:rPr>
              <a:t>Physicians felt pressured by patients to prescribe unnecessary tests or treatments and feared lawsuits or losing patients if said “no”</a:t>
            </a:r>
          </a:p>
          <a:p>
            <a:pPr lvl="1">
              <a:lnSpc>
                <a:spcPct val="120000"/>
              </a:lnSpc>
            </a:pPr>
            <a:r>
              <a:rPr lang="en-US" sz="2400" dirty="0">
                <a:solidFill>
                  <a:prstClr val="black"/>
                </a:solidFill>
              </a:rPr>
              <a:t>Physicians lacked the tools to have conversations with patients</a:t>
            </a:r>
          </a:p>
          <a:p>
            <a:pPr lvl="1">
              <a:lnSpc>
                <a:spcPct val="120000"/>
              </a:lnSpc>
            </a:pPr>
            <a:r>
              <a:rPr lang="en-US" sz="2400" dirty="0">
                <a:solidFill>
                  <a:prstClr val="black"/>
                </a:solidFill>
              </a:rPr>
              <a:t>Patients felt uncomfortable asking their doctor questions</a:t>
            </a:r>
          </a:p>
          <a:p>
            <a:pPr>
              <a:lnSpc>
                <a:spcPct val="120000"/>
              </a:lnSpc>
            </a:pPr>
            <a:r>
              <a:rPr lang="en-US" sz="2400" b="1" dirty="0">
                <a:solidFill>
                  <a:prstClr val="black"/>
                </a:solidFill>
              </a:rPr>
              <a:t>ABIMF Launched Choosing Wisely in 2012</a:t>
            </a:r>
            <a:endParaRPr lang="en-US" sz="2880" b="1"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3D2F3E74-93AE-4DD8-83CD-3BC54C1A64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320910-812A-4CC9-9F47-A2588DF48730}" type="slidenum">
              <a:rPr kumimoji="0" lang="en-US" sz="192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8109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Wisely Campaign</a:t>
            </a:r>
          </a:p>
        </p:txBody>
      </p:sp>
      <p:sp>
        <p:nvSpPr>
          <p:cNvPr id="3" name="Content Placeholder 2"/>
          <p:cNvSpPr>
            <a:spLocks noGrp="1"/>
          </p:cNvSpPr>
          <p:nvPr>
            <p:ph idx="1"/>
          </p:nvPr>
        </p:nvSpPr>
        <p:spPr>
          <a:xfrm>
            <a:off x="591586" y="1325881"/>
            <a:ext cx="10972800" cy="4617403"/>
          </a:xfrm>
        </p:spPr>
        <p:txBody>
          <a:bodyPr>
            <a:noAutofit/>
          </a:bodyPr>
          <a:lstStyle/>
          <a:p>
            <a:pPr>
              <a:buClr>
                <a:schemeClr val="tx1"/>
              </a:buClr>
            </a:pPr>
            <a:r>
              <a:rPr lang="en-US" sz="1920" dirty="0"/>
              <a:t>Initiative of the American Board of Internal Medicine Foundation (ABIMF)</a:t>
            </a:r>
          </a:p>
          <a:p>
            <a:pPr>
              <a:buClr>
                <a:schemeClr val="tx1"/>
              </a:buClr>
            </a:pPr>
            <a:r>
              <a:rPr lang="en-US" sz="1920" b="1" dirty="0"/>
              <a:t>Goal</a:t>
            </a:r>
            <a:r>
              <a:rPr lang="en-US" sz="1920" dirty="0"/>
              <a:t>: drive appropriate prevention and reduce unnecessary tests and procedures</a:t>
            </a:r>
          </a:p>
          <a:p>
            <a:pPr>
              <a:buClr>
                <a:schemeClr val="tx1"/>
              </a:buClr>
            </a:pPr>
            <a:r>
              <a:rPr lang="en-US" sz="1920" b="1" dirty="0"/>
              <a:t>Strategy:</a:t>
            </a:r>
            <a:r>
              <a:rPr lang="en-US" sz="1920" dirty="0"/>
              <a:t> promote conversations between doctors and patients about their treatment options, risks, and cost</a:t>
            </a:r>
          </a:p>
          <a:p>
            <a:pPr>
              <a:buClr>
                <a:schemeClr val="tx1"/>
              </a:buClr>
            </a:pPr>
            <a:r>
              <a:rPr lang="en-US" sz="1920" dirty="0"/>
              <a:t>Evidence-based materials and recommendations developed by 80+  Medical Specialty Boards</a:t>
            </a:r>
          </a:p>
          <a:p>
            <a:pPr>
              <a:buClr>
                <a:schemeClr val="tx1"/>
              </a:buClr>
            </a:pPr>
            <a:endParaRPr lang="en-US" sz="1920" dirty="0">
              <a:latin typeface="Franklin Gothic Demi Cond" panose="020B0706030402020204" pitchFamily="34" charset="0"/>
            </a:endParaRPr>
          </a:p>
        </p:txBody>
      </p:sp>
      <p:sp>
        <p:nvSpPr>
          <p:cNvPr id="10" name="Slide Number Placeholder 9"/>
          <p:cNvSpPr>
            <a:spLocks noGrp="1"/>
          </p:cNvSpPr>
          <p:nvPr>
            <p:ph type="sldNum" sz="quarter" idx="12"/>
          </p:nvPr>
        </p:nvSpPr>
        <p:spPr/>
        <p:txBody>
          <a:bodyPr/>
          <a:lstStyle/>
          <a:p>
            <a:pPr defTabSz="1097280"/>
            <a:fld id="{D57F1E4F-1CFF-5643-939E-217C01CDF565}" type="slidenum">
              <a:rPr lang="en-US">
                <a:solidFill>
                  <a:prstClr val="black">
                    <a:tint val="75000"/>
                  </a:prstClr>
                </a:solidFill>
                <a:latin typeface="Calibri"/>
              </a:rPr>
              <a:pPr defTabSz="1097280"/>
              <a:t>5</a:t>
            </a:fld>
            <a:endParaRPr lang="en-US" dirty="0">
              <a:solidFill>
                <a:prstClr val="black">
                  <a:tint val="75000"/>
                </a:prstClr>
              </a:solidFill>
              <a:latin typeface="Calibri"/>
            </a:endParaRPr>
          </a:p>
        </p:txBody>
      </p:sp>
      <p:sp>
        <p:nvSpPr>
          <p:cNvPr id="7" name="Rectangle 6"/>
          <p:cNvSpPr/>
          <p:nvPr/>
        </p:nvSpPr>
        <p:spPr>
          <a:xfrm>
            <a:off x="7960783" y="3077844"/>
            <a:ext cx="3148947" cy="345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dirty="0">
                <a:solidFill>
                  <a:prstClr val="black"/>
                </a:solidFill>
                <a:latin typeface="Franklin Gothic Demi Cond" panose="020B0706030402020204" pitchFamily="34" charset="0"/>
              </a:rPr>
              <a:t>Active Campaigns in 20 Countries</a:t>
            </a:r>
          </a:p>
        </p:txBody>
      </p:sp>
      <p:pic>
        <p:nvPicPr>
          <p:cNvPr id="8" name="Picture 3">
            <a:extLst>
              <a:ext uri="{FF2B5EF4-FFF2-40B4-BE49-F238E27FC236}">
                <a16:creationId xmlns:a16="http://schemas.microsoft.com/office/drawing/2014/main" id="{626947C0-3D8E-4567-BF72-16F85533D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275" y="397664"/>
            <a:ext cx="2161139" cy="1350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screenshot of a cell phone&#10;&#10;Description generated with high confidence">
            <a:extLst>
              <a:ext uri="{FF2B5EF4-FFF2-40B4-BE49-F238E27FC236}">
                <a16:creationId xmlns:a16="http://schemas.microsoft.com/office/drawing/2014/main" id="{F66FF68C-12AC-4288-8FCC-E880FA37C378}"/>
              </a:ext>
            </a:extLst>
          </p:cNvPr>
          <p:cNvPicPr>
            <a:picLocks noChangeAspect="1"/>
          </p:cNvPicPr>
          <p:nvPr/>
        </p:nvPicPr>
        <p:blipFill>
          <a:blip r:embed="rId3"/>
          <a:stretch>
            <a:fillRect/>
          </a:stretch>
        </p:blipFill>
        <p:spPr>
          <a:xfrm>
            <a:off x="1564640" y="3332573"/>
            <a:ext cx="4412984" cy="2514851"/>
          </a:xfrm>
          <a:prstGeom prst="rect">
            <a:avLst/>
          </a:prstGeom>
        </p:spPr>
      </p:pic>
      <p:pic>
        <p:nvPicPr>
          <p:cNvPr id="11" name="Picture 10" descr="A picture containing text, map&#10;&#10;Description generated with very high confidence">
            <a:extLst>
              <a:ext uri="{FF2B5EF4-FFF2-40B4-BE49-F238E27FC236}">
                <a16:creationId xmlns:a16="http://schemas.microsoft.com/office/drawing/2014/main" id="{2EF4BC14-05FE-440B-A826-788611292509}"/>
              </a:ext>
            </a:extLst>
          </p:cNvPr>
          <p:cNvPicPr>
            <a:picLocks noChangeAspect="1"/>
          </p:cNvPicPr>
          <p:nvPr/>
        </p:nvPicPr>
        <p:blipFill>
          <a:blip r:embed="rId4"/>
          <a:stretch>
            <a:fillRect/>
          </a:stretch>
        </p:blipFill>
        <p:spPr>
          <a:xfrm>
            <a:off x="7480302" y="3380025"/>
            <a:ext cx="3868082" cy="2788510"/>
          </a:xfrm>
          <a:prstGeom prst="rect">
            <a:avLst/>
          </a:prstGeom>
        </p:spPr>
      </p:pic>
    </p:spTree>
    <p:extLst>
      <p:ext uri="{BB962C8B-B14F-4D97-AF65-F5344CB8AC3E}">
        <p14:creationId xmlns:p14="http://schemas.microsoft.com/office/powerpoint/2010/main" val="25063927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Choosing Wisely-RI</a:t>
            </a:r>
          </a:p>
        </p:txBody>
      </p:sp>
      <p:sp>
        <p:nvSpPr>
          <p:cNvPr id="3" name="Content Placeholder 2"/>
          <p:cNvSpPr>
            <a:spLocks noGrp="1"/>
          </p:cNvSpPr>
          <p:nvPr>
            <p:ph idx="1"/>
          </p:nvPr>
        </p:nvSpPr>
        <p:spPr>
          <a:xfrm>
            <a:off x="609600" y="1325881"/>
            <a:ext cx="7738860" cy="4617403"/>
          </a:xfrm>
        </p:spPr>
        <p:txBody>
          <a:bodyPr>
            <a:noAutofit/>
          </a:bodyPr>
          <a:lstStyle/>
          <a:p>
            <a:pPr>
              <a:spcBef>
                <a:spcPts val="0"/>
              </a:spcBef>
              <a:spcAft>
                <a:spcPts val="2160"/>
              </a:spcAft>
              <a:buClr>
                <a:schemeClr val="tx1"/>
              </a:buClr>
            </a:pPr>
            <a:r>
              <a:rPr lang="en-US" sz="2000" b="1" dirty="0"/>
              <a:t>Statewide campaign launched by the RI Business Group on Health (RIBGH)</a:t>
            </a:r>
          </a:p>
          <a:p>
            <a:pPr lvl="1">
              <a:spcBef>
                <a:spcPts val="0"/>
              </a:spcBef>
              <a:spcAft>
                <a:spcPts val="2160"/>
              </a:spcAft>
              <a:buClr>
                <a:schemeClr val="tx1"/>
              </a:buClr>
            </a:pPr>
            <a:r>
              <a:rPr lang="en-US" sz="2000" dirty="0"/>
              <a:t>Targeting  RI employers of all sizes and industries, healthcare providers, and consumers of healthcare services</a:t>
            </a:r>
          </a:p>
          <a:p>
            <a:pPr>
              <a:spcBef>
                <a:spcPts val="0"/>
              </a:spcBef>
              <a:spcAft>
                <a:spcPts val="2160"/>
              </a:spcAft>
              <a:buClr>
                <a:schemeClr val="tx1"/>
              </a:buClr>
            </a:pPr>
            <a:r>
              <a:rPr lang="en-US" sz="2000" b="1" dirty="0"/>
              <a:t>Similar approach as Seat Belt and Anti-smoking Campaigns</a:t>
            </a:r>
          </a:p>
          <a:p>
            <a:pPr>
              <a:spcBef>
                <a:spcPts val="0"/>
              </a:spcBef>
              <a:spcAft>
                <a:spcPts val="2160"/>
              </a:spcAft>
              <a:buClr>
                <a:schemeClr val="tx1"/>
              </a:buClr>
            </a:pPr>
            <a:r>
              <a:rPr lang="en-US" sz="2000" b="1" dirty="0"/>
              <a:t>Governor Raimondo declared RI a Choosing Wisely State </a:t>
            </a:r>
          </a:p>
          <a:p>
            <a:pPr>
              <a:spcBef>
                <a:spcPts val="0"/>
              </a:spcBef>
              <a:spcAft>
                <a:spcPts val="2160"/>
              </a:spcAft>
              <a:buClr>
                <a:schemeClr val="tx1"/>
              </a:buClr>
            </a:pPr>
            <a:r>
              <a:rPr lang="en-US" sz="2000" b="1" dirty="0"/>
              <a:t>Supported by the RI Department of Health, RI Medical Society,  Hospital Association of Rhode Island, RI Foundation &amp; Health Plans</a:t>
            </a:r>
          </a:p>
        </p:txBody>
      </p:sp>
      <p:sp>
        <p:nvSpPr>
          <p:cNvPr id="10" name="Slide Number Placeholder 9"/>
          <p:cNvSpPr>
            <a:spLocks noGrp="1"/>
          </p:cNvSpPr>
          <p:nvPr>
            <p:ph type="sldNum" sz="quarter" idx="12"/>
          </p:nvPr>
        </p:nvSpPr>
        <p:spPr/>
        <p:txBody>
          <a:bodyPr/>
          <a:lstStyle/>
          <a:p>
            <a:pPr defTabSz="1097280"/>
            <a:fld id="{D57F1E4F-1CFF-5643-939E-217C01CDF565}" type="slidenum">
              <a:rPr lang="en-US">
                <a:solidFill>
                  <a:prstClr val="black">
                    <a:tint val="75000"/>
                  </a:prstClr>
                </a:solidFill>
                <a:latin typeface="Calibri"/>
              </a:rPr>
              <a:pPr defTabSz="1097280"/>
              <a:t>6</a:t>
            </a:fld>
            <a:endParaRPr lang="en-US" dirty="0">
              <a:solidFill>
                <a:prstClr val="black">
                  <a:tint val="75000"/>
                </a:prstClr>
              </a:solidFill>
              <a:latin typeface="Calibri"/>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32" t="11867" r="4898"/>
          <a:stretch/>
        </p:blipFill>
        <p:spPr bwMode="auto">
          <a:xfrm>
            <a:off x="8348460" y="4548959"/>
            <a:ext cx="2179813" cy="1211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292" y="2848863"/>
            <a:ext cx="1994146" cy="124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937F0F1-8F6D-4A31-863F-07332281C221}"/>
              </a:ext>
            </a:extLst>
          </p:cNvPr>
          <p:cNvSpPr txBox="1"/>
          <p:nvPr/>
        </p:nvSpPr>
        <p:spPr>
          <a:xfrm>
            <a:off x="3241961" y="6153197"/>
            <a:ext cx="1848199" cy="424732"/>
          </a:xfrm>
          <a:prstGeom prst="rect">
            <a:avLst/>
          </a:prstGeom>
          <a:solidFill>
            <a:schemeClr val="bg1"/>
          </a:solidFill>
        </p:spPr>
        <p:txBody>
          <a:bodyPr wrap="square" rtlCol="0">
            <a:spAutoFit/>
          </a:bodyPr>
          <a:lstStyle/>
          <a:p>
            <a:pPr defTabSz="1097280"/>
            <a:endParaRPr lang="en-US" sz="2160" dirty="0">
              <a:solidFill>
                <a:prstClr val="black"/>
              </a:solidFill>
              <a:latin typeface="Calibri"/>
            </a:endParaRPr>
          </a:p>
        </p:txBody>
      </p:sp>
      <p:pic>
        <p:nvPicPr>
          <p:cNvPr id="9" name="Picture 5">
            <a:extLst>
              <a:ext uri="{FF2B5EF4-FFF2-40B4-BE49-F238E27FC236}">
                <a16:creationId xmlns:a16="http://schemas.microsoft.com/office/drawing/2014/main" id="{24CB4D36-F520-4F41-BFE2-FDF99E1ABA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21868" y="274637"/>
            <a:ext cx="2796667" cy="193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35C062F9-CFCB-46C1-B65E-D329E228607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94342">
            <a:off x="9777300" y="731545"/>
            <a:ext cx="988375" cy="102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F75EFE6-999A-45C1-8817-D655B3FFC6CC}"/>
              </a:ext>
            </a:extLst>
          </p:cNvPr>
          <p:cNvSpPr txBox="1"/>
          <p:nvPr/>
        </p:nvSpPr>
        <p:spPr>
          <a:xfrm>
            <a:off x="8960575" y="999924"/>
            <a:ext cx="1341665" cy="313932"/>
          </a:xfrm>
          <a:prstGeom prst="rect">
            <a:avLst/>
          </a:prstGeom>
          <a:solidFill>
            <a:srgbClr val="C2A52F"/>
          </a:solidFill>
        </p:spPr>
        <p:txBody>
          <a:bodyPr wrap="square" rtlCol="0">
            <a:spAutoFit/>
          </a:bodyPr>
          <a:lstStyle/>
          <a:p>
            <a:pPr defTabSz="1097280"/>
            <a:r>
              <a:rPr lang="en-US" sz="1440" dirty="0">
                <a:solidFill>
                  <a:prstClr val="black"/>
                </a:solidFill>
                <a:latin typeface="Calibri"/>
              </a:rPr>
              <a:t>RI 1</a:t>
            </a:r>
            <a:r>
              <a:rPr lang="en-US" sz="1440" baseline="30000" dirty="0">
                <a:solidFill>
                  <a:prstClr val="black"/>
                </a:solidFill>
                <a:latin typeface="Calibri"/>
              </a:rPr>
              <a:t>st</a:t>
            </a:r>
            <a:r>
              <a:rPr lang="en-US" sz="1440" dirty="0">
                <a:solidFill>
                  <a:prstClr val="black"/>
                </a:solidFill>
                <a:latin typeface="Calibri"/>
              </a:rPr>
              <a:t> CW State</a:t>
            </a:r>
          </a:p>
        </p:txBody>
      </p:sp>
    </p:spTree>
    <p:extLst>
      <p:ext uri="{BB962C8B-B14F-4D97-AF65-F5344CB8AC3E}">
        <p14:creationId xmlns:p14="http://schemas.microsoft.com/office/powerpoint/2010/main" val="2368593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
            <a:extLst>
              <a:ext uri="{FF2B5EF4-FFF2-40B4-BE49-F238E27FC236}">
                <a16:creationId xmlns:a16="http://schemas.microsoft.com/office/drawing/2014/main" id="{10F4442A-8888-2C42-8F39-3D85C66F2B31}"/>
              </a:ext>
            </a:extLst>
          </p:cNvPr>
          <p:cNvSpPr txBox="1">
            <a:spLocks/>
          </p:cNvSpPr>
          <p:nvPr/>
        </p:nvSpPr>
        <p:spPr>
          <a:xfrm>
            <a:off x="1371600" y="152401"/>
            <a:ext cx="10515600"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a:solidFill>
                  <a:srgbClr val="002060"/>
                </a:solidFill>
                <a:latin typeface="Franklin Gothic Heavy" panose="020B0903020102020204" pitchFamily="34" charset="0"/>
              </a:rPr>
              <a:t>The Choosing Wisely-RI Campaign </a:t>
            </a:r>
            <a:br>
              <a:rPr lang="en-US" sz="3600" dirty="0">
                <a:solidFill>
                  <a:srgbClr val="002060"/>
                </a:solidFill>
                <a:latin typeface="Franklin Gothic Heavy" panose="020B0903020102020204" pitchFamily="34" charset="0"/>
              </a:rPr>
            </a:br>
            <a:r>
              <a:rPr lang="en-US" sz="3600" dirty="0">
                <a:solidFill>
                  <a:srgbClr val="002060"/>
                </a:solidFill>
                <a:latin typeface="Franklin Gothic Heavy" panose="020B0903020102020204" pitchFamily="34" charset="0"/>
              </a:rPr>
              <a:t>is Growing!</a:t>
            </a:r>
          </a:p>
        </p:txBody>
      </p:sp>
      <p:grpSp>
        <p:nvGrpSpPr>
          <p:cNvPr id="34" name="Group 33">
            <a:extLst>
              <a:ext uri="{FF2B5EF4-FFF2-40B4-BE49-F238E27FC236}">
                <a16:creationId xmlns:a16="http://schemas.microsoft.com/office/drawing/2014/main" id="{8484FB94-7A51-A948-A726-5EA319AA3313}"/>
              </a:ext>
            </a:extLst>
          </p:cNvPr>
          <p:cNvGrpSpPr/>
          <p:nvPr/>
        </p:nvGrpSpPr>
        <p:grpSpPr>
          <a:xfrm>
            <a:off x="8188346" y="2410430"/>
            <a:ext cx="2304582" cy="945628"/>
            <a:chOff x="5645727" y="821164"/>
            <a:chExt cx="2822469" cy="1158130"/>
          </a:xfrm>
        </p:grpSpPr>
        <p:pic>
          <p:nvPicPr>
            <p:cNvPr id="35" name="Picture 2" descr="N:\Logos\Amica logos\Amica_logoRGBxLARGE tag.jpg">
              <a:extLst>
                <a:ext uri="{FF2B5EF4-FFF2-40B4-BE49-F238E27FC236}">
                  <a16:creationId xmlns:a16="http://schemas.microsoft.com/office/drawing/2014/main" id="{1CFD1804-C6D7-D748-BD4B-E326E40DD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727" y="1404555"/>
              <a:ext cx="1479550" cy="5747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N:\Logos\Brown University\Brown_2c_Pos.jpg">
              <a:extLst>
                <a:ext uri="{FF2B5EF4-FFF2-40B4-BE49-F238E27FC236}">
                  <a16:creationId xmlns:a16="http://schemas.microsoft.com/office/drawing/2014/main" id="{63AD1F7D-80A1-3A48-96ED-9D7AC5CB9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821164"/>
              <a:ext cx="1000596" cy="1152687"/>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Image result for beacon mutual insurance logo">
            <a:extLst>
              <a:ext uri="{FF2B5EF4-FFF2-40B4-BE49-F238E27FC236}">
                <a16:creationId xmlns:a16="http://schemas.microsoft.com/office/drawing/2014/main" id="{C4A13310-E32D-3A44-B42E-09B3A4F38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883" y="1795354"/>
            <a:ext cx="1280175" cy="851898"/>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A23A6666-DF72-304C-9DAE-82E0DC38A172}"/>
              </a:ext>
            </a:extLst>
          </p:cNvPr>
          <p:cNvGrpSpPr/>
          <p:nvPr/>
        </p:nvGrpSpPr>
        <p:grpSpPr>
          <a:xfrm>
            <a:off x="4225542" y="4696711"/>
            <a:ext cx="6227495" cy="947487"/>
            <a:chOff x="914400" y="2964548"/>
            <a:chExt cx="7532531" cy="1146043"/>
          </a:xfrm>
        </p:grpSpPr>
        <p:pic>
          <p:nvPicPr>
            <p:cNvPr id="39" name="Picture 5">
              <a:extLst>
                <a:ext uri="{FF2B5EF4-FFF2-40B4-BE49-F238E27FC236}">
                  <a16:creationId xmlns:a16="http://schemas.microsoft.com/office/drawing/2014/main" id="{AAD65A80-C57B-C547-B8E3-2233529A5D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819"/>
            <a:stretch/>
          </p:blipFill>
          <p:spPr bwMode="auto">
            <a:xfrm>
              <a:off x="914400" y="3273995"/>
              <a:ext cx="1896979" cy="49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a:extLst>
                <a:ext uri="{FF2B5EF4-FFF2-40B4-BE49-F238E27FC236}">
                  <a16:creationId xmlns:a16="http://schemas.microsoft.com/office/drawing/2014/main" id="{E30BC6E1-6698-A647-955F-AA8A6464A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859" y="2964548"/>
              <a:ext cx="1910072" cy="114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6" descr="https://pbs.twimg.com/profile_images/417840876274999296/CZhi9zP__400x400.jpeg">
            <a:extLst>
              <a:ext uri="{FF2B5EF4-FFF2-40B4-BE49-F238E27FC236}">
                <a16:creationId xmlns:a16="http://schemas.microsoft.com/office/drawing/2014/main" id="{55AAEA91-8468-8D46-97F3-5CF5700F0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451641"/>
            <a:ext cx="832550" cy="8325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rhode island department of health logo">
            <a:extLst>
              <a:ext uri="{FF2B5EF4-FFF2-40B4-BE49-F238E27FC236}">
                <a16:creationId xmlns:a16="http://schemas.microsoft.com/office/drawing/2014/main" id="{ABDEDD12-25D6-7943-AD68-B185ED723C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2506" y="2633560"/>
            <a:ext cx="892630" cy="8926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care transformation collaborative logo">
            <a:extLst>
              <a:ext uri="{FF2B5EF4-FFF2-40B4-BE49-F238E27FC236}">
                <a16:creationId xmlns:a16="http://schemas.microsoft.com/office/drawing/2014/main" id="{621A6CEB-35AD-9F48-9593-4F23BF0112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3962631"/>
            <a:ext cx="1742683" cy="65599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280553BE-A5EE-0E40-91F2-14BB3D8FFB21}"/>
              </a:ext>
            </a:extLst>
          </p:cNvPr>
          <p:cNvSpPr txBox="1"/>
          <p:nvPr/>
        </p:nvSpPr>
        <p:spPr>
          <a:xfrm>
            <a:off x="1946004" y="1499464"/>
            <a:ext cx="2504459" cy="307777"/>
          </a:xfrm>
          <a:prstGeom prst="rect">
            <a:avLst/>
          </a:prstGeom>
          <a:noFill/>
        </p:spPr>
        <p:txBody>
          <a:bodyPr wrap="square" rtlCol="0">
            <a:spAutoFit/>
          </a:bodyPr>
          <a:lstStyle/>
          <a:p>
            <a:pPr>
              <a:defRPr/>
            </a:pPr>
            <a:r>
              <a:rPr lang="en-US" sz="1400" dirty="0">
                <a:solidFill>
                  <a:prstClr val="black"/>
                </a:solidFill>
                <a:latin typeface="Calibri" panose="020F0502020204030204"/>
              </a:rPr>
              <a:t>DESIGN FABRICATORS</a:t>
            </a:r>
          </a:p>
        </p:txBody>
      </p:sp>
      <p:pic>
        <p:nvPicPr>
          <p:cNvPr id="45" name="Picture 44">
            <a:extLst>
              <a:ext uri="{FF2B5EF4-FFF2-40B4-BE49-F238E27FC236}">
                <a16:creationId xmlns:a16="http://schemas.microsoft.com/office/drawing/2014/main" id="{023AD279-3D4F-A04E-81EB-59F0D7B4D4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2988" y="3543347"/>
            <a:ext cx="1431881" cy="567514"/>
          </a:xfrm>
          <a:prstGeom prst="rect">
            <a:avLst/>
          </a:prstGeom>
        </p:spPr>
      </p:pic>
      <p:sp>
        <p:nvSpPr>
          <p:cNvPr id="46" name="AutoShape 10" descr="Image result for State of RI">
            <a:extLst>
              <a:ext uri="{FF2B5EF4-FFF2-40B4-BE49-F238E27FC236}">
                <a16:creationId xmlns:a16="http://schemas.microsoft.com/office/drawing/2014/main" id="{41E4CD4A-83DC-224F-9092-D522F28DAA4B}"/>
              </a:ext>
            </a:extLst>
          </p:cNvPr>
          <p:cNvSpPr>
            <a:spLocks noChangeAspect="1" noChangeArrowheads="1"/>
          </p:cNvSpPr>
          <p:nvPr/>
        </p:nvSpPr>
        <p:spPr bwMode="auto">
          <a:xfrm>
            <a:off x="6479199" y="31692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pic>
        <p:nvPicPr>
          <p:cNvPr id="47" name="Picture 14" descr="Image result for State of RI logo">
            <a:extLst>
              <a:ext uri="{FF2B5EF4-FFF2-40B4-BE49-F238E27FC236}">
                <a16:creationId xmlns:a16="http://schemas.microsoft.com/office/drawing/2014/main" id="{94732149-CD09-2440-8FBE-A5DA804AC9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3949" y="4223981"/>
            <a:ext cx="1119246" cy="9830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Image result for city of providence logo">
            <a:extLst>
              <a:ext uri="{FF2B5EF4-FFF2-40B4-BE49-F238E27FC236}">
                <a16:creationId xmlns:a16="http://schemas.microsoft.com/office/drawing/2014/main" id="{923F80AE-BDE1-7E47-9A23-95C1A9F26DC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3766" r="-1" b="13167"/>
          <a:stretch/>
        </p:blipFill>
        <p:spPr bwMode="auto">
          <a:xfrm>
            <a:off x="2974215" y="4807173"/>
            <a:ext cx="775021" cy="8978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Image result for general dynamics logo">
            <a:extLst>
              <a:ext uri="{FF2B5EF4-FFF2-40B4-BE49-F238E27FC236}">
                <a16:creationId xmlns:a16="http://schemas.microsoft.com/office/drawing/2014/main" id="{791F9869-25A5-7448-95C3-12198C8150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5015" y="5193305"/>
            <a:ext cx="3096106" cy="35476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Image result for fm global logo">
            <a:extLst>
              <a:ext uri="{FF2B5EF4-FFF2-40B4-BE49-F238E27FC236}">
                <a16:creationId xmlns:a16="http://schemas.microsoft.com/office/drawing/2014/main" id="{0421FBF7-7EEC-EF45-89AA-C9ACFC722B6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8068" y="1198733"/>
            <a:ext cx="1313322" cy="9155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Image result for coastal medical logo">
            <a:extLst>
              <a:ext uri="{FF2B5EF4-FFF2-40B4-BE49-F238E27FC236}">
                <a16:creationId xmlns:a16="http://schemas.microsoft.com/office/drawing/2014/main" id="{6AEF2B12-41F2-1D4A-BE13-21395A9062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5679" y="791360"/>
            <a:ext cx="1319630" cy="68354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ocean state urgent care logo">
            <a:extLst>
              <a:ext uri="{FF2B5EF4-FFF2-40B4-BE49-F238E27FC236}">
                <a16:creationId xmlns:a16="http://schemas.microsoft.com/office/drawing/2014/main" id="{4679CD80-5DB1-5548-98E4-A54A8D7B25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4327" y="5668375"/>
            <a:ext cx="1814664" cy="84390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18B884B-F76F-3741-B1AF-5E5DFE745ED2}"/>
              </a:ext>
            </a:extLst>
          </p:cNvPr>
          <p:cNvSpPr txBox="1"/>
          <p:nvPr/>
        </p:nvSpPr>
        <p:spPr>
          <a:xfrm>
            <a:off x="8243014" y="2276075"/>
            <a:ext cx="2073132" cy="307777"/>
          </a:xfrm>
          <a:prstGeom prst="rect">
            <a:avLst/>
          </a:prstGeom>
          <a:noFill/>
        </p:spPr>
        <p:txBody>
          <a:bodyPr wrap="square" rtlCol="0">
            <a:spAutoFit/>
          </a:bodyPr>
          <a:lstStyle/>
          <a:p>
            <a:pPr>
              <a:defRPr/>
            </a:pPr>
            <a:r>
              <a:rPr lang="en-US" sz="1400" dirty="0">
                <a:solidFill>
                  <a:prstClr val="black"/>
                </a:solidFill>
                <a:latin typeface="Calibri" panose="020F0502020204030204"/>
              </a:rPr>
              <a:t>University Medicine</a:t>
            </a:r>
          </a:p>
        </p:txBody>
      </p:sp>
      <p:sp>
        <p:nvSpPr>
          <p:cNvPr id="54" name="TextBox 53">
            <a:extLst>
              <a:ext uri="{FF2B5EF4-FFF2-40B4-BE49-F238E27FC236}">
                <a16:creationId xmlns:a16="http://schemas.microsoft.com/office/drawing/2014/main" id="{68542160-738F-E441-BD1D-791A7033E6ED}"/>
              </a:ext>
            </a:extLst>
          </p:cNvPr>
          <p:cNvSpPr txBox="1"/>
          <p:nvPr/>
        </p:nvSpPr>
        <p:spPr>
          <a:xfrm>
            <a:off x="5756689" y="4660355"/>
            <a:ext cx="3533041" cy="307777"/>
          </a:xfrm>
          <a:prstGeom prst="rect">
            <a:avLst/>
          </a:prstGeom>
          <a:noFill/>
        </p:spPr>
        <p:txBody>
          <a:bodyPr wrap="square" rtlCol="0">
            <a:spAutoFit/>
          </a:bodyPr>
          <a:lstStyle/>
          <a:p>
            <a:pPr>
              <a:defRPr/>
            </a:pPr>
            <a:r>
              <a:rPr lang="en-US" sz="1400" dirty="0">
                <a:solidFill>
                  <a:prstClr val="black"/>
                </a:solidFill>
                <a:latin typeface="Calibri" panose="020F0502020204030204"/>
              </a:rPr>
              <a:t>EAST PROVIDENCE SENIOR CENTER</a:t>
            </a:r>
          </a:p>
        </p:txBody>
      </p:sp>
      <p:sp>
        <p:nvSpPr>
          <p:cNvPr id="55" name="TextBox 54">
            <a:extLst>
              <a:ext uri="{FF2B5EF4-FFF2-40B4-BE49-F238E27FC236}">
                <a16:creationId xmlns:a16="http://schemas.microsoft.com/office/drawing/2014/main" id="{B1C5CF13-090B-9D4A-B51D-B5A49C880696}"/>
              </a:ext>
            </a:extLst>
          </p:cNvPr>
          <p:cNvSpPr txBox="1"/>
          <p:nvPr/>
        </p:nvSpPr>
        <p:spPr>
          <a:xfrm>
            <a:off x="5382937" y="3092602"/>
            <a:ext cx="2266967" cy="307777"/>
          </a:xfrm>
          <a:prstGeom prst="rect">
            <a:avLst/>
          </a:prstGeom>
          <a:noFill/>
        </p:spPr>
        <p:txBody>
          <a:bodyPr wrap="none" rtlCol="0">
            <a:spAutoFit/>
          </a:bodyPr>
          <a:lstStyle/>
          <a:p>
            <a:pPr>
              <a:defRPr/>
            </a:pPr>
            <a:r>
              <a:rPr lang="en-US" sz="1400" dirty="0">
                <a:solidFill>
                  <a:prstClr val="black"/>
                </a:solidFill>
                <a:latin typeface="Calibri" panose="020F0502020204030204"/>
              </a:rPr>
              <a:t>SMITHFIELD SENIOR CENTER</a:t>
            </a:r>
          </a:p>
        </p:txBody>
      </p:sp>
      <p:pic>
        <p:nvPicPr>
          <p:cNvPr id="56" name="Picture 28" descr="Image result for usi logo">
            <a:extLst>
              <a:ext uri="{FF2B5EF4-FFF2-40B4-BE49-F238E27FC236}">
                <a16:creationId xmlns:a16="http://schemas.microsoft.com/office/drawing/2014/main" id="{E4497C73-54AE-F844-8253-13E06111B25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91813" y="2122137"/>
            <a:ext cx="1045066" cy="5317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close up of a sign&#10;&#10;Description generated with very high confidence">
            <a:extLst>
              <a:ext uri="{FF2B5EF4-FFF2-40B4-BE49-F238E27FC236}">
                <a16:creationId xmlns:a16="http://schemas.microsoft.com/office/drawing/2014/main" id="{84BEB330-870C-7E43-A6DA-7B8F0070521D}"/>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9821976" y="4033079"/>
            <a:ext cx="774307" cy="819245"/>
          </a:xfrm>
          <a:prstGeom prst="rect">
            <a:avLst/>
          </a:prstGeom>
        </p:spPr>
      </p:pic>
      <p:pic>
        <p:nvPicPr>
          <p:cNvPr id="58" name="Picture 57" descr="A screenshot of a cell phone&#10;&#10;Description automatically generated">
            <a:extLst>
              <a:ext uri="{FF2B5EF4-FFF2-40B4-BE49-F238E27FC236}">
                <a16:creationId xmlns:a16="http://schemas.microsoft.com/office/drawing/2014/main" id="{16C839B9-07D9-7E42-A8B0-5F02E0E13A5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6360" y="3470118"/>
            <a:ext cx="960386" cy="1242852"/>
          </a:xfrm>
          <a:prstGeom prst="rect">
            <a:avLst/>
          </a:prstGeom>
        </p:spPr>
      </p:pic>
      <p:pic>
        <p:nvPicPr>
          <p:cNvPr id="59" name="Picture 4" descr="Image result for thielsch engineering logo">
            <a:extLst>
              <a:ext uri="{FF2B5EF4-FFF2-40B4-BE49-F238E27FC236}">
                <a16:creationId xmlns:a16="http://schemas.microsoft.com/office/drawing/2014/main" id="{793280FB-024D-004F-9B6A-729A76C96F1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0144" y="2251151"/>
            <a:ext cx="1320277" cy="65393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BF1D6F52-B370-444B-A8A1-E78F0150E9BB}"/>
              </a:ext>
            </a:extLst>
          </p:cNvPr>
          <p:cNvSpPr txBox="1"/>
          <p:nvPr/>
        </p:nvSpPr>
        <p:spPr>
          <a:xfrm>
            <a:off x="2246489" y="140555"/>
            <a:ext cx="296434" cy="369332"/>
          </a:xfrm>
          <a:prstGeom prst="rect">
            <a:avLst/>
          </a:prstGeom>
          <a:noFill/>
        </p:spPr>
        <p:txBody>
          <a:bodyPr wrap="square" rtlCol="0">
            <a:spAutoFit/>
          </a:bodyPr>
          <a:lstStyle/>
          <a:p>
            <a:endParaRPr lang="en-US" dirty="0">
              <a:solidFill>
                <a:srgbClr val="1C314E"/>
              </a:solidFill>
              <a:latin typeface="Lucida Sans Unicode"/>
            </a:endParaRPr>
          </a:p>
        </p:txBody>
      </p:sp>
      <p:pic>
        <p:nvPicPr>
          <p:cNvPr id="61" name="Picture 6" descr="Image result for bryant university logo png">
            <a:extLst>
              <a:ext uri="{FF2B5EF4-FFF2-40B4-BE49-F238E27FC236}">
                <a16:creationId xmlns:a16="http://schemas.microsoft.com/office/drawing/2014/main" id="{6E7D52AF-7855-6E41-99E9-36DC74A2EF8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09877" y="1410531"/>
            <a:ext cx="1550901" cy="526342"/>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63E8A575-F655-6947-885C-0997C9738ACC}"/>
              </a:ext>
            </a:extLst>
          </p:cNvPr>
          <p:cNvSpPr txBox="1"/>
          <p:nvPr/>
        </p:nvSpPr>
        <p:spPr>
          <a:xfrm>
            <a:off x="13886567" y="707289"/>
            <a:ext cx="72816" cy="369332"/>
          </a:xfrm>
          <a:prstGeom prst="rect">
            <a:avLst/>
          </a:prstGeom>
          <a:noFill/>
        </p:spPr>
        <p:txBody>
          <a:bodyPr wrap="square" rtlCol="0">
            <a:spAutoFit/>
          </a:bodyPr>
          <a:lstStyle/>
          <a:p>
            <a:endParaRPr lang="en-US" dirty="0">
              <a:solidFill>
                <a:srgbClr val="1C314E"/>
              </a:solidFill>
              <a:latin typeface="Lucida Sans Unicode"/>
            </a:endParaRPr>
          </a:p>
        </p:txBody>
      </p:sp>
      <p:pic>
        <p:nvPicPr>
          <p:cNvPr id="63" name="Picture 8" descr="Image result for the conference exchange rhode island logo">
            <a:extLst>
              <a:ext uri="{FF2B5EF4-FFF2-40B4-BE49-F238E27FC236}">
                <a16:creationId xmlns:a16="http://schemas.microsoft.com/office/drawing/2014/main" id="{0BF21F6C-3875-DD41-8C35-38501D97ED7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084428" y="865516"/>
            <a:ext cx="807393" cy="80739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Image result for arc of blackstone valley logo">
            <a:extLst>
              <a:ext uri="{FF2B5EF4-FFF2-40B4-BE49-F238E27FC236}">
                <a16:creationId xmlns:a16="http://schemas.microsoft.com/office/drawing/2014/main" id="{7CB24C85-1707-4543-ACD1-DD92B739561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70182" y="1396675"/>
            <a:ext cx="1861409" cy="46269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the ri foundation logo">
            <a:extLst>
              <a:ext uri="{FF2B5EF4-FFF2-40B4-BE49-F238E27FC236}">
                <a16:creationId xmlns:a16="http://schemas.microsoft.com/office/drawing/2014/main" id="{BF9B7078-1912-9F4D-8CF2-D1552377BB5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46889" y="5684324"/>
            <a:ext cx="1769531" cy="99521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A close up of a sign&#10;&#10;Description automatically generated">
            <a:extLst>
              <a:ext uri="{FF2B5EF4-FFF2-40B4-BE49-F238E27FC236}">
                <a16:creationId xmlns:a16="http://schemas.microsoft.com/office/drawing/2014/main" id="{10276A55-7B04-F64D-9C4B-CF4B6811083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71862" y="2882920"/>
            <a:ext cx="2005750" cy="488571"/>
          </a:xfrm>
          <a:prstGeom prst="rect">
            <a:avLst/>
          </a:prstGeom>
        </p:spPr>
      </p:pic>
      <p:sp>
        <p:nvSpPr>
          <p:cNvPr id="68" name="TextBox 67">
            <a:extLst>
              <a:ext uri="{FF2B5EF4-FFF2-40B4-BE49-F238E27FC236}">
                <a16:creationId xmlns:a16="http://schemas.microsoft.com/office/drawing/2014/main" id="{A0A8BFAE-0327-0340-9BC4-C67DF02272D3}"/>
              </a:ext>
            </a:extLst>
          </p:cNvPr>
          <p:cNvSpPr txBox="1"/>
          <p:nvPr/>
        </p:nvSpPr>
        <p:spPr>
          <a:xfrm>
            <a:off x="4055941" y="5629095"/>
            <a:ext cx="2966917" cy="307777"/>
          </a:xfrm>
          <a:prstGeom prst="rect">
            <a:avLst/>
          </a:prstGeom>
          <a:noFill/>
        </p:spPr>
        <p:txBody>
          <a:bodyPr wrap="square" rtlCol="0">
            <a:spAutoFit/>
          </a:bodyPr>
          <a:lstStyle/>
          <a:p>
            <a:r>
              <a:rPr lang="en-US" sz="1400" dirty="0">
                <a:solidFill>
                  <a:srgbClr val="1C314E"/>
                </a:solidFill>
                <a:latin typeface="Lucida Sans Unicode"/>
              </a:rPr>
              <a:t>Benjamin Church Senior Center</a:t>
            </a:r>
          </a:p>
        </p:txBody>
      </p:sp>
      <p:sp>
        <p:nvSpPr>
          <p:cNvPr id="69" name="TextBox 68">
            <a:extLst>
              <a:ext uri="{FF2B5EF4-FFF2-40B4-BE49-F238E27FC236}">
                <a16:creationId xmlns:a16="http://schemas.microsoft.com/office/drawing/2014/main" id="{215CBD6B-7DBE-6747-B1E3-E6F16AD9B2FA}"/>
              </a:ext>
            </a:extLst>
          </p:cNvPr>
          <p:cNvSpPr txBox="1"/>
          <p:nvPr/>
        </p:nvSpPr>
        <p:spPr>
          <a:xfrm>
            <a:off x="8334729" y="5816532"/>
            <a:ext cx="2190023" cy="307777"/>
          </a:xfrm>
          <a:prstGeom prst="rect">
            <a:avLst/>
          </a:prstGeom>
          <a:noFill/>
        </p:spPr>
        <p:txBody>
          <a:bodyPr wrap="none" rtlCol="0">
            <a:spAutoFit/>
          </a:bodyPr>
          <a:lstStyle/>
          <a:p>
            <a:r>
              <a:rPr lang="en-US" sz="1400" dirty="0">
                <a:solidFill>
                  <a:srgbClr val="1C314E"/>
                </a:solidFill>
                <a:latin typeface="Lucida Sans Unicode"/>
              </a:rPr>
              <a:t>Coventry Senior Center</a:t>
            </a:r>
          </a:p>
        </p:txBody>
      </p:sp>
      <p:pic>
        <p:nvPicPr>
          <p:cNvPr id="70" name="Picture 69">
            <a:extLst>
              <a:ext uri="{FF2B5EF4-FFF2-40B4-BE49-F238E27FC236}">
                <a16:creationId xmlns:a16="http://schemas.microsoft.com/office/drawing/2014/main" id="{912A3CE0-7445-AF46-8C2C-F767CC45C2A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30281" y="3526003"/>
            <a:ext cx="1653173" cy="1235129"/>
          </a:xfrm>
          <a:prstGeom prst="rect">
            <a:avLst/>
          </a:prstGeom>
        </p:spPr>
      </p:pic>
      <p:sp>
        <p:nvSpPr>
          <p:cNvPr id="71" name="TextBox 70">
            <a:extLst>
              <a:ext uri="{FF2B5EF4-FFF2-40B4-BE49-F238E27FC236}">
                <a16:creationId xmlns:a16="http://schemas.microsoft.com/office/drawing/2014/main" id="{B469E507-4D59-1146-8248-EFE0C7AA79ED}"/>
              </a:ext>
            </a:extLst>
          </p:cNvPr>
          <p:cNvSpPr txBox="1"/>
          <p:nvPr/>
        </p:nvSpPr>
        <p:spPr>
          <a:xfrm>
            <a:off x="8792381" y="1901859"/>
            <a:ext cx="2100255" cy="307777"/>
          </a:xfrm>
          <a:prstGeom prst="rect">
            <a:avLst/>
          </a:prstGeom>
          <a:noFill/>
        </p:spPr>
        <p:txBody>
          <a:bodyPr wrap="none" rtlCol="0">
            <a:spAutoFit/>
          </a:bodyPr>
          <a:lstStyle/>
          <a:p>
            <a:r>
              <a:rPr lang="en-US" sz="1400" dirty="0">
                <a:solidFill>
                  <a:srgbClr val="1C314E"/>
                </a:solidFill>
                <a:latin typeface="Lucida Sans Unicode"/>
              </a:rPr>
              <a:t>Scituate Senior Center</a:t>
            </a:r>
          </a:p>
        </p:txBody>
      </p:sp>
      <p:pic>
        <p:nvPicPr>
          <p:cNvPr id="72" name="Picture 71">
            <a:extLst>
              <a:ext uri="{FF2B5EF4-FFF2-40B4-BE49-F238E27FC236}">
                <a16:creationId xmlns:a16="http://schemas.microsoft.com/office/drawing/2014/main" id="{B62B7DA8-D20E-A740-9FE4-66E2DDEF78B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387422" y="3371490"/>
            <a:ext cx="891122" cy="891122"/>
          </a:xfrm>
          <a:prstGeom prst="rect">
            <a:avLst/>
          </a:prstGeom>
        </p:spPr>
      </p:pic>
      <p:sp>
        <p:nvSpPr>
          <p:cNvPr id="73" name="TextBox 72">
            <a:extLst>
              <a:ext uri="{FF2B5EF4-FFF2-40B4-BE49-F238E27FC236}">
                <a16:creationId xmlns:a16="http://schemas.microsoft.com/office/drawing/2014/main" id="{120A21D4-10C8-FF4B-8869-50AB7F75A9C0}"/>
              </a:ext>
            </a:extLst>
          </p:cNvPr>
          <p:cNvSpPr txBox="1"/>
          <p:nvPr/>
        </p:nvSpPr>
        <p:spPr>
          <a:xfrm>
            <a:off x="8725155" y="3572025"/>
            <a:ext cx="1821158" cy="523220"/>
          </a:xfrm>
          <a:prstGeom prst="rect">
            <a:avLst/>
          </a:prstGeom>
          <a:noFill/>
        </p:spPr>
        <p:txBody>
          <a:bodyPr wrap="square" rtlCol="0">
            <a:spAutoFit/>
          </a:bodyPr>
          <a:lstStyle/>
          <a:p>
            <a:r>
              <a:rPr lang="en-US" sz="1400" dirty="0">
                <a:solidFill>
                  <a:srgbClr val="1C314E"/>
                </a:solidFill>
                <a:latin typeface="Lucida Sans Unicode"/>
              </a:rPr>
              <a:t>Tiverton Senior Center</a:t>
            </a:r>
          </a:p>
        </p:txBody>
      </p:sp>
      <p:sp>
        <p:nvSpPr>
          <p:cNvPr id="74" name="TextBox 73">
            <a:extLst>
              <a:ext uri="{FF2B5EF4-FFF2-40B4-BE49-F238E27FC236}">
                <a16:creationId xmlns:a16="http://schemas.microsoft.com/office/drawing/2014/main" id="{E2A4FF76-0429-884E-855F-DC517BCA6F42}"/>
              </a:ext>
            </a:extLst>
          </p:cNvPr>
          <p:cNvSpPr txBox="1"/>
          <p:nvPr/>
        </p:nvSpPr>
        <p:spPr>
          <a:xfrm>
            <a:off x="3135524" y="1028204"/>
            <a:ext cx="2127505" cy="307777"/>
          </a:xfrm>
          <a:prstGeom prst="rect">
            <a:avLst/>
          </a:prstGeom>
          <a:noFill/>
        </p:spPr>
        <p:txBody>
          <a:bodyPr wrap="none" rtlCol="0">
            <a:spAutoFit/>
          </a:bodyPr>
          <a:lstStyle/>
          <a:p>
            <a:r>
              <a:rPr lang="en-US" sz="1400" dirty="0">
                <a:solidFill>
                  <a:srgbClr val="1C314E"/>
                </a:solidFill>
                <a:latin typeface="Lucida Sans Unicode"/>
              </a:rPr>
              <a:t>Warwick Senior Center</a:t>
            </a:r>
          </a:p>
        </p:txBody>
      </p:sp>
      <p:sp>
        <p:nvSpPr>
          <p:cNvPr id="75" name="TextBox 74">
            <a:extLst>
              <a:ext uri="{FF2B5EF4-FFF2-40B4-BE49-F238E27FC236}">
                <a16:creationId xmlns:a16="http://schemas.microsoft.com/office/drawing/2014/main" id="{5C0B788F-F43A-424E-AD3B-095A8E005B69}"/>
              </a:ext>
            </a:extLst>
          </p:cNvPr>
          <p:cNvSpPr txBox="1"/>
          <p:nvPr/>
        </p:nvSpPr>
        <p:spPr>
          <a:xfrm>
            <a:off x="6783999" y="6336225"/>
            <a:ext cx="2292259" cy="523220"/>
          </a:xfrm>
          <a:prstGeom prst="rect">
            <a:avLst/>
          </a:prstGeom>
          <a:noFill/>
        </p:spPr>
        <p:txBody>
          <a:bodyPr wrap="square" rtlCol="0">
            <a:spAutoFit/>
          </a:bodyPr>
          <a:lstStyle/>
          <a:p>
            <a:r>
              <a:rPr lang="en-US" sz="1400" dirty="0">
                <a:solidFill>
                  <a:srgbClr val="1C314E"/>
                </a:solidFill>
                <a:latin typeface="Lucida Sans Unicode"/>
              </a:rPr>
              <a:t>Town Of Cumberland Senior Center</a:t>
            </a:r>
          </a:p>
        </p:txBody>
      </p:sp>
      <p:sp>
        <p:nvSpPr>
          <p:cNvPr id="2" name="TextBox 1">
            <a:extLst>
              <a:ext uri="{FF2B5EF4-FFF2-40B4-BE49-F238E27FC236}">
                <a16:creationId xmlns:a16="http://schemas.microsoft.com/office/drawing/2014/main" id="{21B22CD7-5DF6-4676-A848-E1FD34324B12}"/>
              </a:ext>
            </a:extLst>
          </p:cNvPr>
          <p:cNvSpPr txBox="1"/>
          <p:nvPr/>
        </p:nvSpPr>
        <p:spPr>
          <a:xfrm>
            <a:off x="627815" y="5363401"/>
            <a:ext cx="2239716" cy="369332"/>
          </a:xfrm>
          <a:prstGeom prst="rect">
            <a:avLst/>
          </a:prstGeom>
          <a:noFill/>
        </p:spPr>
        <p:txBody>
          <a:bodyPr wrap="none" rtlCol="0">
            <a:spAutoFit/>
          </a:bodyPr>
          <a:lstStyle/>
          <a:p>
            <a:r>
              <a:rPr lang="en-US" dirty="0"/>
              <a:t>Kahn Litwin </a:t>
            </a:r>
            <a:r>
              <a:rPr lang="en-US" dirty="0" err="1"/>
              <a:t>Renza</a:t>
            </a:r>
            <a:endParaRPr lang="en-US" dirty="0"/>
          </a:p>
        </p:txBody>
      </p:sp>
      <p:sp>
        <p:nvSpPr>
          <p:cNvPr id="6" name="TextBox 5">
            <a:extLst>
              <a:ext uri="{FF2B5EF4-FFF2-40B4-BE49-F238E27FC236}">
                <a16:creationId xmlns:a16="http://schemas.microsoft.com/office/drawing/2014/main" id="{31E27BCF-3382-432F-A705-9C3B1A731C9C}"/>
              </a:ext>
            </a:extLst>
          </p:cNvPr>
          <p:cNvSpPr txBox="1"/>
          <p:nvPr/>
        </p:nvSpPr>
        <p:spPr>
          <a:xfrm>
            <a:off x="815163" y="466035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9A2D8A36-8182-4E18-AA02-628D8B6B37C8}"/>
              </a:ext>
            </a:extLst>
          </p:cNvPr>
          <p:cNvPicPr>
            <a:picLocks noChangeAspect="1"/>
          </p:cNvPicPr>
          <p:nvPr/>
        </p:nvPicPr>
        <p:blipFill>
          <a:blip r:embed="rId29"/>
          <a:stretch>
            <a:fillRect/>
          </a:stretch>
        </p:blipFill>
        <p:spPr>
          <a:xfrm>
            <a:off x="414552" y="4009418"/>
            <a:ext cx="1183887" cy="1183887"/>
          </a:xfrm>
          <a:prstGeom prst="rect">
            <a:avLst/>
          </a:prstGeom>
        </p:spPr>
      </p:pic>
    </p:spTree>
    <p:extLst>
      <p:ext uri="{BB962C8B-B14F-4D97-AF65-F5344CB8AC3E}">
        <p14:creationId xmlns:p14="http://schemas.microsoft.com/office/powerpoint/2010/main" val="34893531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
            <a:extLst>
              <a:ext uri="{FF2B5EF4-FFF2-40B4-BE49-F238E27FC236}">
                <a16:creationId xmlns:a16="http://schemas.microsoft.com/office/drawing/2014/main" id="{10F4442A-8888-2C42-8F39-3D85C66F2B31}"/>
              </a:ext>
            </a:extLst>
          </p:cNvPr>
          <p:cNvSpPr txBox="1">
            <a:spLocks/>
          </p:cNvSpPr>
          <p:nvPr/>
        </p:nvSpPr>
        <p:spPr>
          <a:xfrm>
            <a:off x="1371600" y="152401"/>
            <a:ext cx="10515600"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a:solidFill>
                  <a:srgbClr val="002060"/>
                </a:solidFill>
                <a:latin typeface="Franklin Gothic Heavy" panose="020B0903020102020204" pitchFamily="34" charset="0"/>
              </a:rPr>
              <a:t>CWRI Participating Physician Groups</a:t>
            </a:r>
          </a:p>
        </p:txBody>
      </p:sp>
      <p:sp>
        <p:nvSpPr>
          <p:cNvPr id="46" name="AutoShape 10" descr="Image result for State of RI">
            <a:extLst>
              <a:ext uri="{FF2B5EF4-FFF2-40B4-BE49-F238E27FC236}">
                <a16:creationId xmlns:a16="http://schemas.microsoft.com/office/drawing/2014/main" id="{41E4CD4A-83DC-224F-9092-D522F28DAA4B}"/>
              </a:ext>
            </a:extLst>
          </p:cNvPr>
          <p:cNvSpPr>
            <a:spLocks noChangeAspect="1" noChangeArrowheads="1"/>
          </p:cNvSpPr>
          <p:nvPr/>
        </p:nvSpPr>
        <p:spPr bwMode="auto">
          <a:xfrm>
            <a:off x="6479199" y="31692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panose="020F0502020204030204"/>
            </a:endParaRPr>
          </a:p>
        </p:txBody>
      </p:sp>
      <p:pic>
        <p:nvPicPr>
          <p:cNvPr id="51" name="Picture 22" descr="Image result for coastal medical logo">
            <a:extLst>
              <a:ext uri="{FF2B5EF4-FFF2-40B4-BE49-F238E27FC236}">
                <a16:creationId xmlns:a16="http://schemas.microsoft.com/office/drawing/2014/main" id="{6AEF2B12-41F2-1D4A-BE13-21395A906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79" y="1246094"/>
            <a:ext cx="2596059" cy="13447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ocean state urgent care logo">
            <a:extLst>
              <a:ext uri="{FF2B5EF4-FFF2-40B4-BE49-F238E27FC236}">
                <a16:creationId xmlns:a16="http://schemas.microsoft.com/office/drawing/2014/main" id="{4679CD80-5DB1-5548-98E4-A54A8D7B2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150" y="3720353"/>
            <a:ext cx="3816857" cy="17750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A screenshot of a cell phone&#10;&#10;Description automatically generated">
            <a:extLst>
              <a:ext uri="{FF2B5EF4-FFF2-40B4-BE49-F238E27FC236}">
                <a16:creationId xmlns:a16="http://schemas.microsoft.com/office/drawing/2014/main" id="{16C839B9-07D9-7E42-A8B0-5F02E0E13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295" y="2284010"/>
            <a:ext cx="1955029" cy="2530037"/>
          </a:xfrm>
          <a:prstGeom prst="rect">
            <a:avLst/>
          </a:prstGeom>
        </p:spPr>
      </p:pic>
      <p:sp>
        <p:nvSpPr>
          <p:cNvPr id="60" name="TextBox 59">
            <a:extLst>
              <a:ext uri="{FF2B5EF4-FFF2-40B4-BE49-F238E27FC236}">
                <a16:creationId xmlns:a16="http://schemas.microsoft.com/office/drawing/2014/main" id="{BF1D6F52-B370-444B-A8A1-E78F0150E9BB}"/>
              </a:ext>
            </a:extLst>
          </p:cNvPr>
          <p:cNvSpPr txBox="1"/>
          <p:nvPr/>
        </p:nvSpPr>
        <p:spPr>
          <a:xfrm>
            <a:off x="2246489" y="140555"/>
            <a:ext cx="296434" cy="369332"/>
          </a:xfrm>
          <a:prstGeom prst="rect">
            <a:avLst/>
          </a:prstGeom>
          <a:noFill/>
        </p:spPr>
        <p:txBody>
          <a:bodyPr wrap="square" rtlCol="0">
            <a:spAutoFit/>
          </a:bodyPr>
          <a:lstStyle/>
          <a:p>
            <a:endParaRPr lang="en-US" dirty="0">
              <a:solidFill>
                <a:srgbClr val="1C314E"/>
              </a:solidFill>
              <a:latin typeface="Lucida Sans Unicode"/>
            </a:endParaRPr>
          </a:p>
        </p:txBody>
      </p:sp>
      <p:sp>
        <p:nvSpPr>
          <p:cNvPr id="62" name="TextBox 61">
            <a:extLst>
              <a:ext uri="{FF2B5EF4-FFF2-40B4-BE49-F238E27FC236}">
                <a16:creationId xmlns:a16="http://schemas.microsoft.com/office/drawing/2014/main" id="{63E8A575-F655-6947-885C-0997C9738ACC}"/>
              </a:ext>
            </a:extLst>
          </p:cNvPr>
          <p:cNvSpPr txBox="1"/>
          <p:nvPr/>
        </p:nvSpPr>
        <p:spPr>
          <a:xfrm>
            <a:off x="13886567" y="707289"/>
            <a:ext cx="72816" cy="369332"/>
          </a:xfrm>
          <a:prstGeom prst="rect">
            <a:avLst/>
          </a:prstGeom>
          <a:noFill/>
        </p:spPr>
        <p:txBody>
          <a:bodyPr wrap="square" rtlCol="0">
            <a:spAutoFit/>
          </a:bodyPr>
          <a:lstStyle/>
          <a:p>
            <a:endParaRPr lang="en-US" dirty="0">
              <a:solidFill>
                <a:srgbClr val="1C314E"/>
              </a:solidFill>
              <a:latin typeface="Lucida Sans Unicode"/>
            </a:endParaRPr>
          </a:p>
        </p:txBody>
      </p:sp>
      <p:pic>
        <p:nvPicPr>
          <p:cNvPr id="72" name="Picture 71">
            <a:extLst>
              <a:ext uri="{FF2B5EF4-FFF2-40B4-BE49-F238E27FC236}">
                <a16:creationId xmlns:a16="http://schemas.microsoft.com/office/drawing/2014/main" id="{B62B7DA8-D20E-A740-9FE4-66E2DDEF7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565" y="1329933"/>
            <a:ext cx="2281517" cy="2281517"/>
          </a:xfrm>
          <a:prstGeom prst="rect">
            <a:avLst/>
          </a:prstGeom>
        </p:spPr>
      </p:pic>
      <p:sp>
        <p:nvSpPr>
          <p:cNvPr id="6" name="TextBox 5">
            <a:extLst>
              <a:ext uri="{FF2B5EF4-FFF2-40B4-BE49-F238E27FC236}">
                <a16:creationId xmlns:a16="http://schemas.microsoft.com/office/drawing/2014/main" id="{31E27BCF-3382-432F-A705-9C3B1A731C9C}"/>
              </a:ext>
            </a:extLst>
          </p:cNvPr>
          <p:cNvSpPr txBox="1"/>
          <p:nvPr/>
        </p:nvSpPr>
        <p:spPr>
          <a:xfrm>
            <a:off x="815163" y="466035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9A2D8A36-8182-4E18-AA02-628D8B6B37C8}"/>
              </a:ext>
            </a:extLst>
          </p:cNvPr>
          <p:cNvPicPr>
            <a:picLocks noChangeAspect="1"/>
          </p:cNvPicPr>
          <p:nvPr/>
        </p:nvPicPr>
        <p:blipFill>
          <a:blip r:embed="rId6"/>
          <a:stretch>
            <a:fillRect/>
          </a:stretch>
        </p:blipFill>
        <p:spPr>
          <a:xfrm>
            <a:off x="697334" y="2868706"/>
            <a:ext cx="2402541" cy="2402541"/>
          </a:xfrm>
          <a:prstGeom prst="rect">
            <a:avLst/>
          </a:prstGeom>
        </p:spPr>
      </p:pic>
      <p:pic>
        <p:nvPicPr>
          <p:cNvPr id="5" name="Picture 4">
            <a:extLst>
              <a:ext uri="{FF2B5EF4-FFF2-40B4-BE49-F238E27FC236}">
                <a16:creationId xmlns:a16="http://schemas.microsoft.com/office/drawing/2014/main" id="{9654A7AE-21ED-48B8-A869-BC91165C2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5299" y="1499829"/>
            <a:ext cx="2443938" cy="1725278"/>
          </a:xfrm>
          <a:prstGeom prst="rect">
            <a:avLst/>
          </a:prstGeom>
        </p:spPr>
      </p:pic>
      <p:pic>
        <p:nvPicPr>
          <p:cNvPr id="10" name="Picture 9">
            <a:extLst>
              <a:ext uri="{FF2B5EF4-FFF2-40B4-BE49-F238E27FC236}">
                <a16:creationId xmlns:a16="http://schemas.microsoft.com/office/drawing/2014/main" id="{B955ACCA-3C4F-492E-981B-795DF732FF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0796" y="4516478"/>
            <a:ext cx="2492004" cy="1533541"/>
          </a:xfrm>
          <a:prstGeom prst="rect">
            <a:avLst/>
          </a:prstGeom>
        </p:spPr>
      </p:pic>
    </p:spTree>
    <p:extLst>
      <p:ext uri="{BB962C8B-B14F-4D97-AF65-F5344CB8AC3E}">
        <p14:creationId xmlns:p14="http://schemas.microsoft.com/office/powerpoint/2010/main" val="12642260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FE69-6E72-492F-ACB7-95A5223031FE}"/>
              </a:ext>
            </a:extLst>
          </p:cNvPr>
          <p:cNvSpPr>
            <a:spLocks noGrp="1"/>
          </p:cNvSpPr>
          <p:nvPr>
            <p:ph type="title"/>
          </p:nvPr>
        </p:nvSpPr>
        <p:spPr/>
        <p:txBody>
          <a:bodyPr/>
          <a:lstStyle/>
          <a:p>
            <a:pPr algn="ctr"/>
            <a:r>
              <a:rPr lang="en-US" dirty="0">
                <a:solidFill>
                  <a:srgbClr val="7030A0"/>
                </a:solidFill>
              </a:rPr>
              <a:t>5 Questions to Ask Your Doctor</a:t>
            </a:r>
          </a:p>
        </p:txBody>
      </p:sp>
      <p:sp>
        <p:nvSpPr>
          <p:cNvPr id="3" name="Content Placeholder 2">
            <a:extLst>
              <a:ext uri="{FF2B5EF4-FFF2-40B4-BE49-F238E27FC236}">
                <a16:creationId xmlns:a16="http://schemas.microsoft.com/office/drawing/2014/main" id="{DEE39D36-2A38-44B2-888C-D86AF8F6315D}"/>
              </a:ext>
            </a:extLst>
          </p:cNvPr>
          <p:cNvSpPr>
            <a:spLocks noGrp="1"/>
          </p:cNvSpPr>
          <p:nvPr>
            <p:ph idx="1"/>
          </p:nvPr>
        </p:nvSpPr>
        <p:spPr/>
        <p:txBody>
          <a:bodyPr/>
          <a:lstStyle/>
          <a:p>
            <a:pPr marL="742950" indent="-742950">
              <a:buClr>
                <a:schemeClr val="bg2">
                  <a:lumMod val="50000"/>
                </a:schemeClr>
              </a:buClr>
              <a:buFont typeface="+mj-lt"/>
              <a:buAutoNum type="arabicPeriod"/>
            </a:pPr>
            <a:r>
              <a:rPr lang="en-US" dirty="0"/>
              <a:t>Do I really need this test or procedure?</a:t>
            </a:r>
          </a:p>
          <a:p>
            <a:pPr marL="742950" indent="-742950">
              <a:buClr>
                <a:schemeClr val="accent3">
                  <a:lumMod val="75000"/>
                </a:schemeClr>
              </a:buClr>
              <a:buFont typeface="+mj-lt"/>
              <a:buAutoNum type="arabicPeriod"/>
            </a:pPr>
            <a:r>
              <a:rPr lang="en-US" dirty="0"/>
              <a:t>What are the risks and side effects?</a:t>
            </a:r>
          </a:p>
          <a:p>
            <a:pPr marL="742950" indent="-742950">
              <a:buClr>
                <a:schemeClr val="accent5">
                  <a:lumMod val="75000"/>
                </a:schemeClr>
              </a:buClr>
              <a:buFont typeface="+mj-lt"/>
              <a:buAutoNum type="arabicPeriod"/>
            </a:pPr>
            <a:r>
              <a:rPr lang="en-US" dirty="0"/>
              <a:t>Are there simpler safer options?</a:t>
            </a:r>
          </a:p>
          <a:p>
            <a:pPr marL="742950" indent="-742950">
              <a:buClr>
                <a:schemeClr val="tx2">
                  <a:lumMod val="75000"/>
                </a:schemeClr>
              </a:buClr>
              <a:buFont typeface="+mj-lt"/>
              <a:buAutoNum type="arabicPeriod"/>
            </a:pPr>
            <a:r>
              <a:rPr lang="en-US" dirty="0"/>
              <a:t>What happens if I don’t do anything?</a:t>
            </a:r>
          </a:p>
          <a:p>
            <a:pPr marL="742950" indent="-742950">
              <a:buClr>
                <a:srgbClr val="7030A0"/>
              </a:buClr>
              <a:buFont typeface="+mj-lt"/>
              <a:buAutoNum type="arabicPeriod"/>
            </a:pPr>
            <a:r>
              <a:rPr lang="en-US" dirty="0"/>
              <a:t>How much does it cost and will my insurance pay for it? </a:t>
            </a:r>
          </a:p>
        </p:txBody>
      </p:sp>
      <p:sp>
        <p:nvSpPr>
          <p:cNvPr id="4" name="Slide Number Placeholder 3">
            <a:extLst>
              <a:ext uri="{FF2B5EF4-FFF2-40B4-BE49-F238E27FC236}">
                <a16:creationId xmlns:a16="http://schemas.microsoft.com/office/drawing/2014/main" id="{32E87F64-2848-44DB-A4CF-D865A1174729}"/>
              </a:ext>
            </a:extLst>
          </p:cNvPr>
          <p:cNvSpPr>
            <a:spLocks noGrp="1"/>
          </p:cNvSpPr>
          <p:nvPr>
            <p:ph type="sldNum" sz="quarter" idx="12"/>
          </p:nvPr>
        </p:nvSpPr>
        <p:spPr/>
        <p:txBody>
          <a:bodyPr/>
          <a:lstStyle/>
          <a:p>
            <a:fld id="{E8320910-812A-4CC9-9F47-A2588DF48730}" type="slidenum">
              <a:rPr lang="en-US" smtClean="0"/>
              <a:pPr/>
              <a:t>9</a:t>
            </a:fld>
            <a:endParaRPr lang="en-US" dirty="0"/>
          </a:p>
        </p:txBody>
      </p:sp>
    </p:spTree>
    <p:extLst>
      <p:ext uri="{BB962C8B-B14F-4D97-AF65-F5344CB8AC3E}">
        <p14:creationId xmlns:p14="http://schemas.microsoft.com/office/powerpoint/2010/main" val="1075005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RIBGH">
      <a:dk1>
        <a:srgbClr val="1C314E"/>
      </a:dk1>
      <a:lt1>
        <a:sysClr val="window" lastClr="FFFFFF"/>
      </a:lt1>
      <a:dk2>
        <a:srgbClr val="002060"/>
      </a:dk2>
      <a:lt2>
        <a:srgbClr val="21798F"/>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710</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Arial</vt:lpstr>
      <vt:lpstr>Calibri</vt:lpstr>
      <vt:lpstr>Courier New</vt:lpstr>
      <vt:lpstr>Franklin Gothic Book</vt:lpstr>
      <vt:lpstr>Franklin Gothic Demi</vt:lpstr>
      <vt:lpstr>Franklin Gothic Demi Cond</vt:lpstr>
      <vt:lpstr>Franklin Gothic Heavy</vt:lpstr>
      <vt:lpstr>Franklin Gothic Medium</vt:lpstr>
      <vt:lpstr>Franklin Gothic Medium Cond</vt:lpstr>
      <vt:lpstr>Lucida Sans Unicode</vt:lpstr>
      <vt:lpstr>Verdana</vt:lpstr>
      <vt:lpstr>Wingdings</vt:lpstr>
      <vt:lpstr>Wingdings 2</vt:lpstr>
      <vt:lpstr>Wingdings 3</vt:lpstr>
      <vt:lpstr>1_Office Theme</vt:lpstr>
      <vt:lpstr>Concourse</vt:lpstr>
      <vt:lpstr>PowerPoint Presentation</vt:lpstr>
      <vt:lpstr>Low Value Care</vt:lpstr>
      <vt:lpstr>Facts</vt:lpstr>
      <vt:lpstr>History of Choosing Wisely</vt:lpstr>
      <vt:lpstr>Choosing Wisely Campaign</vt:lpstr>
      <vt:lpstr>Choosing Wisely-RI</vt:lpstr>
      <vt:lpstr>PowerPoint Presentation</vt:lpstr>
      <vt:lpstr>PowerPoint Presentation</vt:lpstr>
      <vt:lpstr>5 Questions to Ask Your Doctor</vt:lpstr>
      <vt:lpstr>Patient Materials &amp; Tools</vt:lpstr>
      <vt:lpstr> Frequently Prescribed Low Value Care</vt:lpstr>
      <vt:lpstr>Results</vt:lpstr>
      <vt:lpstr>Location of Patient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Bilotta</dc:creator>
  <cp:lastModifiedBy>Albert Charbonneau</cp:lastModifiedBy>
  <cp:revision>91</cp:revision>
  <cp:lastPrinted>2019-05-20T15:33:11Z</cp:lastPrinted>
  <dcterms:created xsi:type="dcterms:W3CDTF">2018-08-15T21:54:20Z</dcterms:created>
  <dcterms:modified xsi:type="dcterms:W3CDTF">2022-08-30T15:25:21Z</dcterms:modified>
</cp:coreProperties>
</file>